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drawings/drawing2.xml" ContentType="application/vnd.openxmlformats-officedocument.drawingml.chartshapes+xml"/>
  <Override PartName="/ppt/charts/chart7.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3.xml" ContentType="application/vnd.openxmlformats-officedocument.drawingml.chartshapes+xml"/>
  <Override PartName="/ppt/charts/chart8.xml" ContentType="application/vnd.openxmlformats-officedocument.drawingml.chart+xml"/>
  <Override PartName="/ppt/charts/chart9.xml" ContentType="application/vnd.openxmlformats-officedocument.drawingml.chart+xml"/>
  <Override PartName="/ppt/drawings/drawing4.xml" ContentType="application/vnd.openxmlformats-officedocument.drawingml.chartshapes+xml"/>
  <Override PartName="/ppt/charts/chart10.xml" ContentType="application/vnd.openxmlformats-officedocument.drawingml.chart+xml"/>
  <Override PartName="/ppt/notesSlides/notesSlide6.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notesSlides/notesSlide7.xml" ContentType="application/vnd.openxmlformats-officedocument.presentationml.notesSlide+xml"/>
  <Override PartName="/ppt/charts/chart28.xml" ContentType="application/vnd.openxmlformats-officedocument.drawingml.chart+xml"/>
  <Override PartName="/ppt/charts/chart2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256" r:id="rId2"/>
    <p:sldId id="285" r:id="rId3"/>
    <p:sldId id="318" r:id="rId4"/>
    <p:sldId id="282" r:id="rId5"/>
    <p:sldId id="283" r:id="rId6"/>
    <p:sldId id="328" r:id="rId7"/>
    <p:sldId id="302" r:id="rId8"/>
    <p:sldId id="286" r:id="rId9"/>
    <p:sldId id="284" r:id="rId10"/>
    <p:sldId id="288" r:id="rId11"/>
    <p:sldId id="287" r:id="rId12"/>
    <p:sldId id="300" r:id="rId13"/>
    <p:sldId id="289" r:id="rId14"/>
    <p:sldId id="290" r:id="rId15"/>
    <p:sldId id="291" r:id="rId16"/>
    <p:sldId id="332" r:id="rId17"/>
    <p:sldId id="292" r:id="rId18"/>
    <p:sldId id="293" r:id="rId19"/>
    <p:sldId id="258" r:id="rId20"/>
    <p:sldId id="259" r:id="rId21"/>
    <p:sldId id="294" r:id="rId22"/>
    <p:sldId id="295" r:id="rId23"/>
    <p:sldId id="279" r:id="rId24"/>
    <p:sldId id="281" r:id="rId25"/>
    <p:sldId id="266" r:id="rId26"/>
    <p:sldId id="271" r:id="rId27"/>
    <p:sldId id="274" r:id="rId28"/>
    <p:sldId id="270" r:id="rId29"/>
    <p:sldId id="321" r:id="rId30"/>
    <p:sldId id="276" r:id="rId31"/>
    <p:sldId id="277" r:id="rId32"/>
    <p:sldId id="322" r:id="rId33"/>
    <p:sldId id="323" r:id="rId34"/>
    <p:sldId id="324" r:id="rId35"/>
    <p:sldId id="315" r:id="rId36"/>
    <p:sldId id="303" r:id="rId37"/>
    <p:sldId id="306" r:id="rId38"/>
    <p:sldId id="317" r:id="rId39"/>
    <p:sldId id="331" r:id="rId40"/>
    <p:sldId id="311" r:id="rId41"/>
    <p:sldId id="334" r:id="rId42"/>
    <p:sldId id="325" r:id="rId43"/>
    <p:sldId id="307" r:id="rId44"/>
    <p:sldId id="314" r:id="rId45"/>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initials="JH" lastIdx="2" clrIdx="0">
    <p:extLst>
      <p:ext uri="{19B8F6BF-5375-455C-9EA6-DF929625EA0E}">
        <p15:presenceInfo xmlns:p15="http://schemas.microsoft.com/office/powerpoint/2012/main" userId="Joh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078"/>
    <a:srgbClr val="CCFF99"/>
    <a:srgbClr val="16049C"/>
    <a:srgbClr val="002060"/>
    <a:srgbClr val="6A8D13"/>
    <a:srgbClr val="660066"/>
    <a:srgbClr val="D73419"/>
    <a:srgbClr val="6455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852" autoAdjust="0"/>
  </p:normalViewPr>
  <p:slideViewPr>
    <p:cSldViewPr>
      <p:cViewPr varScale="1">
        <p:scale>
          <a:sx n="79" d="100"/>
          <a:sy n="79" d="100"/>
        </p:scale>
        <p:origin x="60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3.xml"/></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40"/>
      <c:rotY val="20"/>
      <c:rAngAx val="1"/>
    </c:view3D>
    <c:floor>
      <c:thickness val="0"/>
    </c:floor>
    <c:sideWall>
      <c:thickness val="0"/>
      <c:spPr>
        <a:scene3d>
          <a:camera prst="orthographicFront"/>
          <a:lightRig rig="threePt" dir="t"/>
        </a:scene3d>
        <a:sp3d>
          <a:bevelT/>
        </a:sp3d>
      </c:spPr>
    </c:sideWall>
    <c:backWall>
      <c:thickness val="0"/>
      <c:spPr>
        <a:scene3d>
          <a:camera prst="orthographicFront"/>
          <a:lightRig rig="threePt" dir="t"/>
        </a:scene3d>
        <a:sp3d>
          <a:bevelT/>
        </a:sp3d>
      </c:spPr>
    </c:backWall>
    <c:plotArea>
      <c:layout>
        <c:manualLayout>
          <c:layoutTarget val="inner"/>
          <c:xMode val="edge"/>
          <c:yMode val="edge"/>
          <c:x val="0.11857359176256814"/>
          <c:y val="3.2249906261717289E-2"/>
          <c:w val="0.68875126186149804"/>
          <c:h val="0.68002418447694035"/>
        </c:manualLayout>
      </c:layout>
      <c:bar3DChart>
        <c:barDir val="col"/>
        <c:grouping val="clustered"/>
        <c:varyColors val="0"/>
        <c:ser>
          <c:idx val="0"/>
          <c:order val="0"/>
          <c:tx>
            <c:strRef>
              <c:f>Sheet1!#REF!</c:f>
              <c:strCache>
                <c:ptCount val="1"/>
                <c:pt idx="0">
                  <c:v>#REF!</c:v>
                </c:pt>
              </c:strCache>
            </c:strRef>
          </c:tx>
          <c:spPr>
            <a:solidFill>
              <a:srgbClr val="002060"/>
            </a:solidFill>
          </c:spPr>
          <c:invertIfNegative val="0"/>
          <c:cat>
            <c:strRef>
              <c:f>Sheet1!$A$3:$A$12</c:f>
              <c:strCache>
                <c:ptCount val="10"/>
                <c:pt idx="0">
                  <c:v>Taxes</c:v>
                </c:pt>
                <c:pt idx="1">
                  <c:v>Other Taxes</c:v>
                </c:pt>
                <c:pt idx="2">
                  <c:v>Licenses &amp; Permits </c:v>
                </c:pt>
                <c:pt idx="3">
                  <c:v>Municipal Court</c:v>
                </c:pt>
                <c:pt idx="4">
                  <c:v>Interest</c:v>
                </c:pt>
                <c:pt idx="5">
                  <c:v>Intergovernmental</c:v>
                </c:pt>
                <c:pt idx="6">
                  <c:v>Fees</c:v>
                </c:pt>
                <c:pt idx="7">
                  <c:v>Other</c:v>
                </c:pt>
                <c:pt idx="8">
                  <c:v>Transfer from Reserves</c:v>
                </c:pt>
                <c:pt idx="9">
                  <c:v>Transfer from W/WW</c:v>
                </c:pt>
              </c:strCache>
            </c:strRef>
          </c:cat>
          <c:val>
            <c:numRef>
              <c:f>Sheet1!#REF!</c:f>
              <c:numCache>
                <c:formatCode>General</c:formatCode>
                <c:ptCount val="1"/>
                <c:pt idx="0">
                  <c:v>1</c:v>
                </c:pt>
              </c:numCache>
            </c:numRef>
          </c:val>
        </c:ser>
        <c:ser>
          <c:idx val="1"/>
          <c:order val="1"/>
          <c:tx>
            <c:strRef>
              <c:f>Sheet1!$B$2</c:f>
              <c:strCache>
                <c:ptCount val="1"/>
                <c:pt idx="0">
                  <c:v>2013/2014 Actual</c:v>
                </c:pt>
              </c:strCache>
            </c:strRef>
          </c:tx>
          <c:invertIfNegative val="0"/>
          <c:cat>
            <c:strRef>
              <c:f>Sheet1!$A$3:$A$12</c:f>
              <c:strCache>
                <c:ptCount val="10"/>
                <c:pt idx="0">
                  <c:v>Taxes</c:v>
                </c:pt>
                <c:pt idx="1">
                  <c:v>Other Taxes</c:v>
                </c:pt>
                <c:pt idx="2">
                  <c:v>Licenses &amp; Permits </c:v>
                </c:pt>
                <c:pt idx="3">
                  <c:v>Municipal Court</c:v>
                </c:pt>
                <c:pt idx="4">
                  <c:v>Interest</c:v>
                </c:pt>
                <c:pt idx="5">
                  <c:v>Intergovernmental</c:v>
                </c:pt>
                <c:pt idx="6">
                  <c:v>Fees</c:v>
                </c:pt>
                <c:pt idx="7">
                  <c:v>Other</c:v>
                </c:pt>
                <c:pt idx="8">
                  <c:v>Transfer from Reserves</c:v>
                </c:pt>
                <c:pt idx="9">
                  <c:v>Transfer from W/WW</c:v>
                </c:pt>
              </c:strCache>
            </c:strRef>
          </c:cat>
          <c:val>
            <c:numRef>
              <c:f>Sheet1!$B$3:$B$12</c:f>
              <c:numCache>
                <c:formatCode>"$"#,##0</c:formatCode>
                <c:ptCount val="10"/>
                <c:pt idx="0">
                  <c:v>1032866</c:v>
                </c:pt>
                <c:pt idx="1">
                  <c:v>764735</c:v>
                </c:pt>
                <c:pt idx="2">
                  <c:v>65223</c:v>
                </c:pt>
                <c:pt idx="3">
                  <c:v>29512</c:v>
                </c:pt>
                <c:pt idx="4">
                  <c:v>2951</c:v>
                </c:pt>
                <c:pt idx="5">
                  <c:v>100574</c:v>
                </c:pt>
                <c:pt idx="6">
                  <c:v>996053</c:v>
                </c:pt>
                <c:pt idx="7">
                  <c:v>255901</c:v>
                </c:pt>
                <c:pt idx="8">
                  <c:v>0</c:v>
                </c:pt>
                <c:pt idx="9">
                  <c:v>571822</c:v>
                </c:pt>
              </c:numCache>
            </c:numRef>
          </c:val>
        </c:ser>
        <c:ser>
          <c:idx val="2"/>
          <c:order val="2"/>
          <c:tx>
            <c:strRef>
              <c:f>Sheet1!$C$2</c:f>
              <c:strCache>
                <c:ptCount val="1"/>
                <c:pt idx="0">
                  <c:v>2014/2015 Actual</c:v>
                </c:pt>
              </c:strCache>
            </c:strRef>
          </c:tx>
          <c:invertIfNegative val="0"/>
          <c:cat>
            <c:strRef>
              <c:f>Sheet1!$A$3:$A$12</c:f>
              <c:strCache>
                <c:ptCount val="10"/>
                <c:pt idx="0">
                  <c:v>Taxes</c:v>
                </c:pt>
                <c:pt idx="1">
                  <c:v>Other Taxes</c:v>
                </c:pt>
                <c:pt idx="2">
                  <c:v>Licenses &amp; Permits </c:v>
                </c:pt>
                <c:pt idx="3">
                  <c:v>Municipal Court</c:v>
                </c:pt>
                <c:pt idx="4">
                  <c:v>Interest</c:v>
                </c:pt>
                <c:pt idx="5">
                  <c:v>Intergovernmental</c:v>
                </c:pt>
                <c:pt idx="6">
                  <c:v>Fees</c:v>
                </c:pt>
                <c:pt idx="7">
                  <c:v>Other</c:v>
                </c:pt>
                <c:pt idx="8">
                  <c:v>Transfer from Reserves</c:v>
                </c:pt>
                <c:pt idx="9">
                  <c:v>Transfer from W/WW</c:v>
                </c:pt>
              </c:strCache>
            </c:strRef>
          </c:cat>
          <c:val>
            <c:numRef>
              <c:f>Sheet1!$C$3:$C$12</c:f>
              <c:numCache>
                <c:formatCode>"$"#,##0</c:formatCode>
                <c:ptCount val="10"/>
                <c:pt idx="0">
                  <c:v>1063471</c:v>
                </c:pt>
                <c:pt idx="1">
                  <c:v>891006</c:v>
                </c:pt>
                <c:pt idx="2">
                  <c:v>5185</c:v>
                </c:pt>
                <c:pt idx="3">
                  <c:v>41178</c:v>
                </c:pt>
                <c:pt idx="4">
                  <c:v>598</c:v>
                </c:pt>
                <c:pt idx="5">
                  <c:v>124533</c:v>
                </c:pt>
                <c:pt idx="6">
                  <c:v>1015440</c:v>
                </c:pt>
                <c:pt idx="7">
                  <c:v>324755</c:v>
                </c:pt>
                <c:pt idx="8">
                  <c:v>0</c:v>
                </c:pt>
                <c:pt idx="9">
                  <c:v>400000</c:v>
                </c:pt>
              </c:numCache>
            </c:numRef>
          </c:val>
        </c:ser>
        <c:ser>
          <c:idx val="3"/>
          <c:order val="3"/>
          <c:tx>
            <c:strRef>
              <c:f>Sheet1!$D$2</c:f>
              <c:strCache>
                <c:ptCount val="1"/>
                <c:pt idx="0">
                  <c:v>2015/2016 </c:v>
                </c:pt>
              </c:strCache>
            </c:strRef>
          </c:tx>
          <c:invertIfNegative val="0"/>
          <c:cat>
            <c:strRef>
              <c:f>Sheet1!$A$3:$A$12</c:f>
              <c:strCache>
                <c:ptCount val="10"/>
                <c:pt idx="0">
                  <c:v>Taxes</c:v>
                </c:pt>
                <c:pt idx="1">
                  <c:v>Other Taxes</c:v>
                </c:pt>
                <c:pt idx="2">
                  <c:v>Licenses &amp; Permits </c:v>
                </c:pt>
                <c:pt idx="3">
                  <c:v>Municipal Court</c:v>
                </c:pt>
                <c:pt idx="4">
                  <c:v>Interest</c:v>
                </c:pt>
                <c:pt idx="5">
                  <c:v>Intergovernmental</c:v>
                </c:pt>
                <c:pt idx="6">
                  <c:v>Fees</c:v>
                </c:pt>
                <c:pt idx="7">
                  <c:v>Other</c:v>
                </c:pt>
                <c:pt idx="8">
                  <c:v>Transfer from Reserves</c:v>
                </c:pt>
                <c:pt idx="9">
                  <c:v>Transfer from W/WW</c:v>
                </c:pt>
              </c:strCache>
            </c:strRef>
          </c:cat>
          <c:val>
            <c:numRef>
              <c:f>Sheet1!$D$3:$D$12</c:f>
              <c:numCache>
                <c:formatCode>"$"#,##0</c:formatCode>
                <c:ptCount val="10"/>
                <c:pt idx="0">
                  <c:v>1077157</c:v>
                </c:pt>
                <c:pt idx="1">
                  <c:v>787160</c:v>
                </c:pt>
                <c:pt idx="2">
                  <c:v>5945</c:v>
                </c:pt>
                <c:pt idx="3">
                  <c:v>41210</c:v>
                </c:pt>
                <c:pt idx="4">
                  <c:v>2500</c:v>
                </c:pt>
                <c:pt idx="5">
                  <c:v>89000</c:v>
                </c:pt>
                <c:pt idx="6">
                  <c:v>1103675</c:v>
                </c:pt>
                <c:pt idx="7">
                  <c:v>276408</c:v>
                </c:pt>
                <c:pt idx="8">
                  <c:v>68901</c:v>
                </c:pt>
                <c:pt idx="9">
                  <c:v>379754</c:v>
                </c:pt>
              </c:numCache>
            </c:numRef>
          </c:val>
        </c:ser>
        <c:ser>
          <c:idx val="4"/>
          <c:order val="4"/>
          <c:tx>
            <c:strRef>
              <c:f>Sheet1!$E$2</c:f>
              <c:strCache>
                <c:ptCount val="1"/>
                <c:pt idx="0">
                  <c:v>2016/2017 Proposed</c:v>
                </c:pt>
              </c:strCache>
            </c:strRef>
          </c:tx>
          <c:invertIfNegative val="0"/>
          <c:cat>
            <c:strRef>
              <c:f>Sheet1!$A$3:$A$12</c:f>
              <c:strCache>
                <c:ptCount val="10"/>
                <c:pt idx="0">
                  <c:v>Taxes</c:v>
                </c:pt>
                <c:pt idx="1">
                  <c:v>Other Taxes</c:v>
                </c:pt>
                <c:pt idx="2">
                  <c:v>Licenses &amp; Permits </c:v>
                </c:pt>
                <c:pt idx="3">
                  <c:v>Municipal Court</c:v>
                </c:pt>
                <c:pt idx="4">
                  <c:v>Interest</c:v>
                </c:pt>
                <c:pt idx="5">
                  <c:v>Intergovernmental</c:v>
                </c:pt>
                <c:pt idx="6">
                  <c:v>Fees</c:v>
                </c:pt>
                <c:pt idx="7">
                  <c:v>Other</c:v>
                </c:pt>
                <c:pt idx="8">
                  <c:v>Transfer from Reserves</c:v>
                </c:pt>
                <c:pt idx="9">
                  <c:v>Transfer from W/WW</c:v>
                </c:pt>
              </c:strCache>
            </c:strRef>
          </c:cat>
          <c:val>
            <c:numRef>
              <c:f>Sheet1!$E$3:$E$12</c:f>
              <c:numCache>
                <c:formatCode>"$"#,##0</c:formatCode>
                <c:ptCount val="10"/>
                <c:pt idx="0">
                  <c:v>1186900</c:v>
                </c:pt>
                <c:pt idx="1">
                  <c:v>856054</c:v>
                </c:pt>
                <c:pt idx="2">
                  <c:v>9750</c:v>
                </c:pt>
                <c:pt idx="3">
                  <c:v>45000</c:v>
                </c:pt>
                <c:pt idx="4">
                  <c:v>550</c:v>
                </c:pt>
                <c:pt idx="5">
                  <c:v>128556</c:v>
                </c:pt>
                <c:pt idx="6">
                  <c:v>893389</c:v>
                </c:pt>
                <c:pt idx="7">
                  <c:v>355025</c:v>
                </c:pt>
                <c:pt idx="8">
                  <c:v>71937</c:v>
                </c:pt>
                <c:pt idx="9">
                  <c:v>415197</c:v>
                </c:pt>
              </c:numCache>
            </c:numRef>
          </c:val>
        </c:ser>
        <c:dLbls>
          <c:showLegendKey val="0"/>
          <c:showVal val="0"/>
          <c:showCatName val="0"/>
          <c:showSerName val="0"/>
          <c:showPercent val="0"/>
          <c:showBubbleSize val="0"/>
        </c:dLbls>
        <c:gapWidth val="225"/>
        <c:gapDepth val="85"/>
        <c:shape val="box"/>
        <c:axId val="291960256"/>
        <c:axId val="291960648"/>
        <c:axId val="0"/>
      </c:bar3DChart>
      <c:catAx>
        <c:axId val="291960256"/>
        <c:scaling>
          <c:orientation val="minMax"/>
        </c:scaling>
        <c:delete val="0"/>
        <c:axPos val="b"/>
        <c:numFmt formatCode="General" sourceLinked="0"/>
        <c:majorTickMark val="out"/>
        <c:minorTickMark val="none"/>
        <c:tickLblPos val="nextTo"/>
        <c:txPr>
          <a:bodyPr/>
          <a:lstStyle/>
          <a:p>
            <a:pPr>
              <a:defRPr sz="1400"/>
            </a:pPr>
            <a:endParaRPr lang="en-US"/>
          </a:p>
        </c:txPr>
        <c:crossAx val="291960648"/>
        <c:crosses val="autoZero"/>
        <c:auto val="1"/>
        <c:lblAlgn val="ctr"/>
        <c:lblOffset val="100"/>
        <c:noMultiLvlLbl val="0"/>
      </c:catAx>
      <c:valAx>
        <c:axId val="291960648"/>
        <c:scaling>
          <c:orientation val="minMax"/>
        </c:scaling>
        <c:delete val="0"/>
        <c:axPos val="l"/>
        <c:majorGridlines/>
        <c:numFmt formatCode="General" sourceLinked="1"/>
        <c:majorTickMark val="out"/>
        <c:minorTickMark val="none"/>
        <c:tickLblPos val="nextTo"/>
        <c:txPr>
          <a:bodyPr/>
          <a:lstStyle/>
          <a:p>
            <a:pPr>
              <a:defRPr sz="1400"/>
            </a:pPr>
            <a:endParaRPr lang="en-US"/>
          </a:p>
        </c:txPr>
        <c:crossAx val="291960256"/>
        <c:crosses val="autoZero"/>
        <c:crossBetween val="between"/>
      </c:valAx>
    </c:plotArea>
    <c:legend>
      <c:legendPos val="r"/>
      <c:legendEntry>
        <c:idx val="0"/>
        <c:delete val="1"/>
      </c:legendEntry>
      <c:layout>
        <c:manualLayout>
          <c:xMode val="edge"/>
          <c:yMode val="edge"/>
          <c:x val="0.81159835789757051"/>
          <c:y val="0.25592763404574426"/>
          <c:w val="0.18840164210242952"/>
          <c:h val="0.35855924259467564"/>
        </c:manualLayout>
      </c:layout>
      <c:overlay val="0"/>
      <c:txPr>
        <a:bodyPr/>
        <a:lstStyle/>
        <a:p>
          <a:pPr>
            <a:defRPr sz="1400" baseline="0"/>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46313947598677"/>
          <c:y val="9.3269129820310923E-2"/>
          <c:w val="0.8863710457245475"/>
          <c:h val="0.85961558651322512"/>
        </c:manualLayout>
      </c:layout>
      <c:barChart>
        <c:barDir val="col"/>
        <c:grouping val="clustered"/>
        <c:varyColors val="1"/>
        <c:ser>
          <c:idx val="0"/>
          <c:order val="0"/>
          <c:tx>
            <c:strRef>
              <c:f>Sheet1!$B$1</c:f>
              <c:strCache>
                <c:ptCount val="1"/>
                <c:pt idx="0">
                  <c:v>Column1</c:v>
                </c:pt>
              </c:strCache>
            </c:strRef>
          </c:tx>
          <c:spPr>
            <a:ln>
              <a:noFill/>
            </a:ln>
          </c:spPr>
          <c:invertIfNegative val="0"/>
          <c:dPt>
            <c:idx val="0"/>
            <c:invertIfNegative val="0"/>
            <c:bubble3D val="0"/>
            <c:spPr>
              <a:solidFill>
                <a:srgbClr val="F0F078"/>
              </a:solidFill>
              <a:ln>
                <a:noFill/>
              </a:ln>
            </c:spPr>
          </c:dPt>
          <c:dLbls>
            <c:dLbl>
              <c:idx val="0"/>
              <c:layout>
                <c:manualLayout>
                  <c:x val="4.0631763134871303E-3"/>
                  <c:y val="-1.413284877851806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2083160657549654E-3"/>
                  <c:y val="-3.333333333333333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7695353870239902E-3"/>
                  <c:y val="8.821118514031899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415250725238293E-3"/>
                  <c:y val="5.776700989299414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2698346917162747E-3"/>
                  <c:y val="-1.403755299818301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7847308560114198E-3"/>
                  <c:y val="-1.435009085402786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619883040935672E-3"/>
                  <c:y val="-2.978154653745205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3342082239720034E-4"/>
                  <c:y val="-5.319806178073918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4.3859649122807015E-3"/>
                  <c:y val="-5.128205128205128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1.4619883040935672E-3"/>
                  <c:y val="-1.025641025641025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Administration</c:v>
                </c:pt>
                <c:pt idx="1">
                  <c:v>Police</c:v>
                </c:pt>
                <c:pt idx="2">
                  <c:v>Library</c:v>
                </c:pt>
                <c:pt idx="3">
                  <c:v>Street</c:v>
                </c:pt>
                <c:pt idx="4">
                  <c:v>Court</c:v>
                </c:pt>
                <c:pt idx="5">
                  <c:v>Animal Control</c:v>
                </c:pt>
                <c:pt idx="6">
                  <c:v>Parks</c:v>
                </c:pt>
                <c:pt idx="7">
                  <c:v>EMS</c:v>
                </c:pt>
                <c:pt idx="8">
                  <c:v>Fire</c:v>
                </c:pt>
                <c:pt idx="9">
                  <c:v>Inspection</c:v>
                </c:pt>
              </c:strCache>
            </c:strRef>
          </c:cat>
          <c:val>
            <c:numRef>
              <c:f>Sheet1!$B$2:$B$11</c:f>
              <c:numCache>
                <c:formatCode>"$"#,##0</c:formatCode>
                <c:ptCount val="10"/>
                <c:pt idx="0">
                  <c:v>841154</c:v>
                </c:pt>
                <c:pt idx="1">
                  <c:v>914699</c:v>
                </c:pt>
                <c:pt idx="2">
                  <c:v>214808</c:v>
                </c:pt>
                <c:pt idx="3">
                  <c:v>445938</c:v>
                </c:pt>
                <c:pt idx="4">
                  <c:v>72321</c:v>
                </c:pt>
                <c:pt idx="5">
                  <c:v>65090</c:v>
                </c:pt>
                <c:pt idx="6">
                  <c:v>316275</c:v>
                </c:pt>
                <c:pt idx="7">
                  <c:v>962433</c:v>
                </c:pt>
                <c:pt idx="8">
                  <c:v>96182</c:v>
                </c:pt>
                <c:pt idx="9">
                  <c:v>7500</c:v>
                </c:pt>
              </c:numCache>
            </c:numRef>
          </c:val>
        </c:ser>
        <c:dLbls>
          <c:showLegendKey val="0"/>
          <c:showVal val="0"/>
          <c:showCatName val="0"/>
          <c:showSerName val="0"/>
          <c:showPercent val="0"/>
          <c:showBubbleSize val="0"/>
        </c:dLbls>
        <c:gapWidth val="33"/>
        <c:axId val="293232304"/>
        <c:axId val="293232696"/>
      </c:barChart>
      <c:catAx>
        <c:axId val="293232304"/>
        <c:scaling>
          <c:orientation val="minMax"/>
        </c:scaling>
        <c:delete val="0"/>
        <c:axPos val="b"/>
        <c:numFmt formatCode="General" sourceLinked="0"/>
        <c:majorTickMark val="out"/>
        <c:minorTickMark val="none"/>
        <c:tickLblPos val="nextTo"/>
        <c:txPr>
          <a:bodyPr/>
          <a:lstStyle/>
          <a:p>
            <a:pPr>
              <a:defRPr sz="1600"/>
            </a:pPr>
            <a:endParaRPr lang="en-US"/>
          </a:p>
        </c:txPr>
        <c:crossAx val="293232696"/>
        <c:crosses val="autoZero"/>
        <c:auto val="1"/>
        <c:lblAlgn val="ctr"/>
        <c:lblOffset val="100"/>
        <c:noMultiLvlLbl val="0"/>
      </c:catAx>
      <c:valAx>
        <c:axId val="293232696"/>
        <c:scaling>
          <c:orientation val="minMax"/>
        </c:scaling>
        <c:delete val="0"/>
        <c:axPos val="l"/>
        <c:majorGridlines/>
        <c:numFmt formatCode="&quot;$&quot;#,##0" sourceLinked="1"/>
        <c:majorTickMark val="out"/>
        <c:minorTickMark val="none"/>
        <c:tickLblPos val="nextTo"/>
        <c:txPr>
          <a:bodyPr/>
          <a:lstStyle/>
          <a:p>
            <a:pPr>
              <a:defRPr sz="1600"/>
            </a:pPr>
            <a:endParaRPr lang="en-US"/>
          </a:p>
        </c:txPr>
        <c:crossAx val="293232304"/>
        <c:crosses val="autoZero"/>
        <c:crossBetween val="between"/>
      </c:valAx>
      <c:spPr>
        <a:noFill/>
      </c:spPr>
    </c:plotArea>
    <c:plotVisOnly val="1"/>
    <c:dispBlanksAs val="gap"/>
    <c:showDLblsOverMax val="0"/>
  </c:chart>
  <c:spPr>
    <a:noFill/>
  </c:spPr>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90"/>
      <c:rotY val="330"/>
      <c:rAngAx val="0"/>
    </c:view3D>
    <c:floor>
      <c:thickness val="0"/>
    </c:floor>
    <c:sideWall>
      <c:thickness val="0"/>
    </c:sideWall>
    <c:backWall>
      <c:thickness val="0"/>
    </c:backWall>
    <c:plotArea>
      <c:layout>
        <c:manualLayout>
          <c:layoutTarget val="inner"/>
          <c:xMode val="edge"/>
          <c:yMode val="edge"/>
          <c:x val="8.4187809109528347E-2"/>
          <c:y val="0.1478214572440795"/>
          <c:w val="0.54677270467666328"/>
          <c:h val="0.63916792843867565"/>
        </c:manualLayout>
      </c:layout>
      <c:pie3DChart>
        <c:varyColors val="1"/>
        <c:dLbls>
          <c:showLegendKey val="0"/>
          <c:showVal val="0"/>
          <c:showCatName val="0"/>
          <c:showSerName val="0"/>
          <c:showPercent val="0"/>
          <c:showBubbleSize val="0"/>
          <c:showLeaderLines val="0"/>
        </c:dLbls>
      </c:pie3DChart>
    </c:plotArea>
    <c:legend>
      <c:legendPos val="r"/>
      <c:layout/>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0"/>
      <c:rotY val="40"/>
      <c:depthPercent val="100"/>
      <c:rAngAx val="1"/>
    </c:view3D>
    <c:floor>
      <c:thickness val="0"/>
    </c:floor>
    <c:sideWall>
      <c:thickness val="0"/>
    </c:sideWall>
    <c:backWall>
      <c:thickness val="0"/>
    </c:backWall>
    <c:plotArea>
      <c:layout>
        <c:manualLayout>
          <c:layoutTarget val="inner"/>
          <c:xMode val="edge"/>
          <c:yMode val="edge"/>
          <c:x val="0.17834944066794153"/>
          <c:y val="0.10187469621852825"/>
          <c:w val="0.71978530766905602"/>
          <c:h val="0.48394151902887139"/>
        </c:manualLayout>
      </c:layout>
      <c:bar3DChart>
        <c:barDir val="col"/>
        <c:grouping val="clustered"/>
        <c:varyColors val="0"/>
        <c:ser>
          <c:idx val="2"/>
          <c:order val="0"/>
          <c:tx>
            <c:strRef>
              <c:f>Sheet1!$B$1</c:f>
              <c:strCache>
                <c:ptCount val="1"/>
                <c:pt idx="0">
                  <c:v>Actual 2013/20143</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306803</c:v>
                </c:pt>
                <c:pt idx="1">
                  <c:v>100940</c:v>
                </c:pt>
                <c:pt idx="2">
                  <c:v>450708</c:v>
                </c:pt>
                <c:pt idx="3">
                  <c:v>20874</c:v>
                </c:pt>
              </c:numCache>
            </c:numRef>
          </c:val>
        </c:ser>
        <c:ser>
          <c:idx val="3"/>
          <c:order val="1"/>
          <c:tx>
            <c:strRef>
              <c:f>Sheet1!$C$1</c:f>
              <c:strCache>
                <c:ptCount val="1"/>
                <c:pt idx="0">
                  <c:v>Actual 2014/2015</c:v>
                </c:pt>
              </c:strCache>
            </c:strRef>
          </c:tx>
          <c:spPr>
            <a:solidFill>
              <a:schemeClr val="accent2"/>
            </a:solidFill>
          </c:spPr>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302776</c:v>
                </c:pt>
                <c:pt idx="1">
                  <c:v>81825</c:v>
                </c:pt>
                <c:pt idx="2">
                  <c:v>461568</c:v>
                </c:pt>
                <c:pt idx="3">
                  <c:v>28724</c:v>
                </c:pt>
              </c:numCache>
            </c:numRef>
          </c:val>
        </c:ser>
        <c:ser>
          <c:idx val="0"/>
          <c:order val="2"/>
          <c:tx>
            <c:strRef>
              <c:f>Sheet1!$D$1</c:f>
              <c:strCache>
                <c:ptCount val="1"/>
                <c:pt idx="0">
                  <c:v>Budget 2015/2016</c:v>
                </c:pt>
              </c:strCache>
            </c:strRef>
          </c:tx>
          <c:spPr>
            <a:solidFill>
              <a:schemeClr val="accent3"/>
            </a:solidFill>
          </c:spPr>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338884</c:v>
                </c:pt>
                <c:pt idx="1">
                  <c:v>65000</c:v>
                </c:pt>
                <c:pt idx="2">
                  <c:v>372342</c:v>
                </c:pt>
                <c:pt idx="3">
                  <c:v>35850</c:v>
                </c:pt>
              </c:numCache>
            </c:numRef>
          </c:val>
        </c:ser>
        <c:ser>
          <c:idx val="4"/>
          <c:order val="3"/>
          <c:tx>
            <c:strRef>
              <c:f>Sheet1!$E$1</c:f>
              <c:strCache>
                <c:ptCount val="1"/>
                <c:pt idx="0">
                  <c:v>Proposed 2016/2017</c:v>
                </c:pt>
              </c:strCache>
            </c:strRef>
          </c:tx>
          <c:spPr>
            <a:solidFill>
              <a:schemeClr val="accent4"/>
            </a:solidFill>
          </c:spPr>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367298</c:v>
                </c:pt>
                <c:pt idx="1">
                  <c:v>74000</c:v>
                </c:pt>
                <c:pt idx="2">
                  <c:v>372506</c:v>
                </c:pt>
                <c:pt idx="3">
                  <c:v>27350</c:v>
                </c:pt>
              </c:numCache>
            </c:numRef>
          </c:val>
        </c:ser>
        <c:dLbls>
          <c:showLegendKey val="0"/>
          <c:showVal val="0"/>
          <c:showCatName val="0"/>
          <c:showSerName val="0"/>
          <c:showPercent val="0"/>
          <c:showBubbleSize val="0"/>
        </c:dLbls>
        <c:gapWidth val="150"/>
        <c:shape val="box"/>
        <c:axId val="293233872"/>
        <c:axId val="293234264"/>
        <c:axId val="0"/>
      </c:bar3DChart>
      <c:catAx>
        <c:axId val="293233872"/>
        <c:scaling>
          <c:orientation val="minMax"/>
        </c:scaling>
        <c:delete val="0"/>
        <c:axPos val="b"/>
        <c:numFmt formatCode="General" sourceLinked="0"/>
        <c:majorTickMark val="out"/>
        <c:minorTickMark val="none"/>
        <c:tickLblPos val="nextTo"/>
        <c:spPr>
          <a:ln w="9525"/>
        </c:spPr>
        <c:txPr>
          <a:bodyPr rot="-1500000" vert="horz" anchor="ctr" anchorCtr="1"/>
          <a:lstStyle/>
          <a:p>
            <a:pPr>
              <a:defRPr sz="1200"/>
            </a:pPr>
            <a:endParaRPr lang="en-US"/>
          </a:p>
        </c:txPr>
        <c:crossAx val="293234264"/>
        <c:crosses val="autoZero"/>
        <c:auto val="0"/>
        <c:lblAlgn val="ctr"/>
        <c:lblOffset val="100"/>
        <c:noMultiLvlLbl val="0"/>
      </c:catAx>
      <c:valAx>
        <c:axId val="293234264"/>
        <c:scaling>
          <c:orientation val="minMax"/>
        </c:scaling>
        <c:delete val="0"/>
        <c:axPos val="l"/>
        <c:majorGridlines/>
        <c:numFmt formatCode="&quot;$&quot;#,##0" sourceLinked="1"/>
        <c:majorTickMark val="out"/>
        <c:minorTickMark val="none"/>
        <c:tickLblPos val="nextTo"/>
        <c:txPr>
          <a:bodyPr/>
          <a:lstStyle/>
          <a:p>
            <a:pPr>
              <a:defRPr sz="1200" baseline="0"/>
            </a:pPr>
            <a:endParaRPr lang="en-US"/>
          </a:p>
        </c:txPr>
        <c:crossAx val="293233872"/>
        <c:crosses val="autoZero"/>
        <c:crossBetween val="between"/>
      </c:valAx>
    </c:plotArea>
    <c:legend>
      <c:legendPos val="b"/>
      <c:layout>
        <c:manualLayout>
          <c:xMode val="edge"/>
          <c:yMode val="edge"/>
          <c:x val="0.22485043628398507"/>
          <c:y val="0.74458661417322847"/>
          <c:w val="0.54102423135988598"/>
          <c:h val="0.17840387139107614"/>
        </c:manualLayout>
      </c:layout>
      <c:overlay val="0"/>
      <c:txPr>
        <a:bodyPr/>
        <a:lstStyle/>
        <a:p>
          <a:pPr>
            <a:defRPr sz="1200"/>
          </a:pPr>
          <a:endParaRPr lang="en-US"/>
        </a:p>
      </c:txPr>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20"/>
      <c:rAngAx val="0"/>
    </c:view3D>
    <c:floor>
      <c:thickness val="0"/>
    </c:floor>
    <c:sideWall>
      <c:thickness val="0"/>
    </c:sideWall>
    <c:backWall>
      <c:thickness val="0"/>
    </c:backWall>
    <c:plotArea>
      <c:layout>
        <c:manualLayout>
          <c:layoutTarget val="inner"/>
          <c:xMode val="edge"/>
          <c:yMode val="edge"/>
          <c:x val="7.0061043505925402E-2"/>
          <c:y val="0.11426438165817512"/>
          <c:w val="0.56671498449057645"/>
          <c:h val="0.81382417786012062"/>
        </c:manualLayout>
      </c:layout>
      <c:pie3DChart>
        <c:varyColors val="1"/>
        <c:dLbls>
          <c:showLegendKey val="0"/>
          <c:showVal val="0"/>
          <c:showCatName val="0"/>
          <c:showSerName val="0"/>
          <c:showPercent val="0"/>
          <c:showBubbleSize val="0"/>
          <c:showLeaderLines val="0"/>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21073955178679585"/>
          <c:y val="3.6038126813095733E-2"/>
          <c:w val="0.76105532000807585"/>
          <c:h val="0.52393516599898693"/>
        </c:manualLayout>
      </c:layout>
      <c:bar3DChart>
        <c:barDir val="col"/>
        <c:grouping val="clustered"/>
        <c:varyColors val="0"/>
        <c:ser>
          <c:idx val="0"/>
          <c:order val="0"/>
          <c:tx>
            <c:strRef>
              <c:f>Sheet1!$B$1</c:f>
              <c:strCache>
                <c:ptCount val="1"/>
                <c:pt idx="0">
                  <c:v>Actual 2013/2014</c:v>
                </c:pt>
              </c:strCache>
            </c:strRef>
          </c:tx>
          <c:spPr>
            <a:solidFill>
              <a:srgbClr val="002060"/>
            </a:solidFill>
          </c:spPr>
          <c:invertIfNegative val="0"/>
          <c:cat>
            <c:strRef>
              <c:f>Sheet1!$A$2:$A$6</c:f>
              <c:strCache>
                <c:ptCount val="4"/>
                <c:pt idx="0">
                  <c:v>Personnel</c:v>
                </c:pt>
                <c:pt idx="1">
                  <c:v>Supplies</c:v>
                </c:pt>
                <c:pt idx="2">
                  <c:v>Misc</c:v>
                </c:pt>
                <c:pt idx="3">
                  <c:v>Capital</c:v>
                </c:pt>
              </c:strCache>
            </c:strRef>
          </c:cat>
          <c:val>
            <c:numRef>
              <c:f>Sheet1!$B$2:$B$6</c:f>
              <c:numCache>
                <c:formatCode>"$"#,##0</c:formatCode>
                <c:ptCount val="5"/>
                <c:pt idx="0">
                  <c:v>779449</c:v>
                </c:pt>
                <c:pt idx="1">
                  <c:v>83051</c:v>
                </c:pt>
                <c:pt idx="2">
                  <c:v>5742</c:v>
                </c:pt>
                <c:pt idx="3">
                  <c:v>31137</c:v>
                </c:pt>
              </c:numCache>
            </c:numRef>
          </c:val>
        </c:ser>
        <c:ser>
          <c:idx val="1"/>
          <c:order val="1"/>
          <c:tx>
            <c:strRef>
              <c:f>Sheet1!$C$1</c:f>
              <c:strCache>
                <c:ptCount val="1"/>
                <c:pt idx="0">
                  <c:v>Actual 2014/2015</c:v>
                </c:pt>
              </c:strCache>
            </c:strRef>
          </c:tx>
          <c:spPr>
            <a:solidFill>
              <a:schemeClr val="accent2"/>
            </a:solidFill>
          </c:spPr>
          <c:invertIfNegative val="0"/>
          <c:cat>
            <c:strRef>
              <c:f>Sheet1!$A$2:$A$6</c:f>
              <c:strCache>
                <c:ptCount val="4"/>
                <c:pt idx="0">
                  <c:v>Personnel</c:v>
                </c:pt>
                <c:pt idx="1">
                  <c:v>Supplies</c:v>
                </c:pt>
                <c:pt idx="2">
                  <c:v>Misc</c:v>
                </c:pt>
                <c:pt idx="3">
                  <c:v>Capital</c:v>
                </c:pt>
              </c:strCache>
            </c:strRef>
          </c:cat>
          <c:val>
            <c:numRef>
              <c:f>Sheet1!$C$2:$C$6</c:f>
              <c:numCache>
                <c:formatCode>"$"#,##0</c:formatCode>
                <c:ptCount val="5"/>
                <c:pt idx="0">
                  <c:v>839666</c:v>
                </c:pt>
                <c:pt idx="1">
                  <c:v>86929</c:v>
                </c:pt>
                <c:pt idx="2">
                  <c:v>12581</c:v>
                </c:pt>
                <c:pt idx="3">
                  <c:v>40926</c:v>
                </c:pt>
              </c:numCache>
            </c:numRef>
          </c:val>
        </c:ser>
        <c:ser>
          <c:idx val="2"/>
          <c:order val="2"/>
          <c:tx>
            <c:strRef>
              <c:f>Sheet1!$D$1</c:f>
              <c:strCache>
                <c:ptCount val="1"/>
                <c:pt idx="0">
                  <c:v>Budget 2015/2016</c:v>
                </c:pt>
              </c:strCache>
            </c:strRef>
          </c:tx>
          <c:invertIfNegative val="0"/>
          <c:cat>
            <c:strRef>
              <c:f>Sheet1!$A$2:$A$6</c:f>
              <c:strCache>
                <c:ptCount val="4"/>
                <c:pt idx="0">
                  <c:v>Personnel</c:v>
                </c:pt>
                <c:pt idx="1">
                  <c:v>Supplies</c:v>
                </c:pt>
                <c:pt idx="2">
                  <c:v>Misc</c:v>
                </c:pt>
                <c:pt idx="3">
                  <c:v>Capital</c:v>
                </c:pt>
              </c:strCache>
            </c:strRef>
          </c:cat>
          <c:val>
            <c:numRef>
              <c:f>Sheet1!$D$2:$D$6</c:f>
              <c:numCache>
                <c:formatCode>"$"#,##0</c:formatCode>
                <c:ptCount val="5"/>
                <c:pt idx="0">
                  <c:v>824674</c:v>
                </c:pt>
                <c:pt idx="1">
                  <c:v>66637</c:v>
                </c:pt>
                <c:pt idx="2">
                  <c:v>0</c:v>
                </c:pt>
                <c:pt idx="3">
                  <c:v>66882</c:v>
                </c:pt>
              </c:numCache>
            </c:numRef>
          </c:val>
        </c:ser>
        <c:ser>
          <c:idx val="3"/>
          <c:order val="3"/>
          <c:tx>
            <c:strRef>
              <c:f>Sheet1!$E$1</c:f>
              <c:strCache>
                <c:ptCount val="1"/>
                <c:pt idx="0">
                  <c:v>Proposed 2016/2017</c:v>
                </c:pt>
              </c:strCache>
            </c:strRef>
          </c:tx>
          <c:spPr>
            <a:solidFill>
              <a:srgbClr val="8064A2">
                <a:lumMod val="75000"/>
              </a:srgbClr>
            </a:solidFill>
          </c:spPr>
          <c:invertIfNegative val="0"/>
          <c:cat>
            <c:strRef>
              <c:f>Sheet1!$A$2:$A$6</c:f>
              <c:strCache>
                <c:ptCount val="4"/>
                <c:pt idx="0">
                  <c:v>Personnel</c:v>
                </c:pt>
                <c:pt idx="1">
                  <c:v>Supplies</c:v>
                </c:pt>
                <c:pt idx="2">
                  <c:v>Misc</c:v>
                </c:pt>
                <c:pt idx="3">
                  <c:v>Capital</c:v>
                </c:pt>
              </c:strCache>
            </c:strRef>
          </c:cat>
          <c:val>
            <c:numRef>
              <c:f>Sheet1!$E$2:$E$6</c:f>
              <c:numCache>
                <c:formatCode>"$"#,##0</c:formatCode>
                <c:ptCount val="5"/>
                <c:pt idx="0">
                  <c:v>768597</c:v>
                </c:pt>
                <c:pt idx="1">
                  <c:v>79044</c:v>
                </c:pt>
                <c:pt idx="2">
                  <c:v>0</c:v>
                </c:pt>
                <c:pt idx="3">
                  <c:v>67058</c:v>
                </c:pt>
              </c:numCache>
            </c:numRef>
          </c:val>
        </c:ser>
        <c:dLbls>
          <c:showLegendKey val="0"/>
          <c:showVal val="0"/>
          <c:showCatName val="0"/>
          <c:showSerName val="0"/>
          <c:showPercent val="0"/>
          <c:showBubbleSize val="0"/>
        </c:dLbls>
        <c:gapWidth val="150"/>
        <c:shape val="box"/>
        <c:axId val="293766760"/>
        <c:axId val="293767152"/>
        <c:axId val="0"/>
      </c:bar3DChart>
      <c:catAx>
        <c:axId val="293766760"/>
        <c:scaling>
          <c:orientation val="minMax"/>
        </c:scaling>
        <c:delete val="0"/>
        <c:axPos val="b"/>
        <c:numFmt formatCode="General" sourceLinked="0"/>
        <c:majorTickMark val="out"/>
        <c:minorTickMark val="none"/>
        <c:tickLblPos val="nextTo"/>
        <c:txPr>
          <a:bodyPr rot="-1500000"/>
          <a:lstStyle/>
          <a:p>
            <a:pPr>
              <a:defRPr sz="1200"/>
            </a:pPr>
            <a:endParaRPr lang="en-US"/>
          </a:p>
        </c:txPr>
        <c:crossAx val="293767152"/>
        <c:crosses val="autoZero"/>
        <c:auto val="1"/>
        <c:lblAlgn val="ctr"/>
        <c:lblOffset val="100"/>
        <c:noMultiLvlLbl val="0"/>
      </c:catAx>
      <c:valAx>
        <c:axId val="293767152"/>
        <c:scaling>
          <c:orientation val="minMax"/>
        </c:scaling>
        <c:delete val="0"/>
        <c:axPos val="l"/>
        <c:majorGridlines/>
        <c:numFmt formatCode="&quot;$&quot;#,##0" sourceLinked="1"/>
        <c:majorTickMark val="out"/>
        <c:minorTickMark val="none"/>
        <c:tickLblPos val="nextTo"/>
        <c:txPr>
          <a:bodyPr/>
          <a:lstStyle/>
          <a:p>
            <a:pPr>
              <a:defRPr sz="1200"/>
            </a:pPr>
            <a:endParaRPr lang="en-US"/>
          </a:p>
        </c:txPr>
        <c:crossAx val="293766760"/>
        <c:crosses val="autoZero"/>
        <c:crossBetween val="between"/>
        <c:majorUnit val="100000"/>
      </c:valAx>
    </c:plotArea>
    <c:legend>
      <c:legendPos val="b"/>
      <c:layout>
        <c:manualLayout>
          <c:xMode val="edge"/>
          <c:yMode val="edge"/>
          <c:x val="6.0915606703008281E-2"/>
          <c:y val="0.82600267071879185"/>
          <c:w val="0.88842519685039367"/>
          <c:h val="0.11551779711746558"/>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80"/>
      <c:rAngAx val="0"/>
    </c:view3D>
    <c:floor>
      <c:thickness val="0"/>
    </c:floor>
    <c:sideWall>
      <c:thickness val="0"/>
    </c:sideWall>
    <c:backWall>
      <c:thickness val="0"/>
    </c:backWall>
    <c:plotArea>
      <c:layout>
        <c:manualLayout>
          <c:layoutTarget val="inner"/>
          <c:xMode val="edge"/>
          <c:yMode val="edge"/>
          <c:x val="7.0061043505925402E-2"/>
          <c:y val="0.11426438165817512"/>
          <c:w val="0.56671498449057678"/>
          <c:h val="0.81382417786012062"/>
        </c:manualLayout>
      </c:layout>
      <c:pie3DChart>
        <c:varyColors val="1"/>
        <c:dLbls>
          <c:showLegendKey val="0"/>
          <c:showVal val="0"/>
          <c:showCatName val="0"/>
          <c:showSerName val="0"/>
          <c:showPercent val="0"/>
          <c:showBubbleSize val="0"/>
          <c:showLeaderLines val="0"/>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976519281243689"/>
          <c:y val="3.5416787812649973E-2"/>
          <c:w val="0.79202967898243481"/>
          <c:h val="0.51490169130728836"/>
        </c:manualLayout>
      </c:layout>
      <c:bar3DChart>
        <c:barDir val="col"/>
        <c:grouping val="clustered"/>
        <c:varyColors val="0"/>
        <c:ser>
          <c:idx val="0"/>
          <c:order val="0"/>
          <c:tx>
            <c:strRef>
              <c:f>Sheet1!$B$1</c:f>
              <c:strCache>
                <c:ptCount val="1"/>
                <c:pt idx="0">
                  <c:v>Actual 2013/2014</c:v>
                </c:pt>
              </c:strCache>
            </c:strRef>
          </c:tx>
          <c:spPr>
            <a:solidFill>
              <a:srgbClr val="002060"/>
            </a:solidFill>
          </c:spPr>
          <c:invertIfNegative val="0"/>
          <c:cat>
            <c:strRef>
              <c:f>Sheet1!$A$2:$A$6</c:f>
              <c:strCache>
                <c:ptCount val="4"/>
                <c:pt idx="0">
                  <c:v>Personnel</c:v>
                </c:pt>
                <c:pt idx="1">
                  <c:v>Supplies</c:v>
                </c:pt>
                <c:pt idx="2">
                  <c:v>Misc</c:v>
                </c:pt>
                <c:pt idx="3">
                  <c:v>Capital</c:v>
                </c:pt>
              </c:strCache>
            </c:strRef>
          </c:cat>
          <c:val>
            <c:numRef>
              <c:f>Sheet1!$B$2:$B$6</c:f>
              <c:numCache>
                <c:formatCode>"$"#,##0</c:formatCode>
                <c:ptCount val="5"/>
                <c:pt idx="0">
                  <c:v>27726</c:v>
                </c:pt>
                <c:pt idx="1">
                  <c:v>39285</c:v>
                </c:pt>
                <c:pt idx="2">
                  <c:v>2960</c:v>
                </c:pt>
                <c:pt idx="3">
                  <c:v>9750</c:v>
                </c:pt>
              </c:numCache>
            </c:numRef>
          </c:val>
        </c:ser>
        <c:ser>
          <c:idx val="1"/>
          <c:order val="1"/>
          <c:tx>
            <c:strRef>
              <c:f>Sheet1!$C$1</c:f>
              <c:strCache>
                <c:ptCount val="1"/>
                <c:pt idx="0">
                  <c:v>Actual 2014/2015</c:v>
                </c:pt>
              </c:strCache>
            </c:strRef>
          </c:tx>
          <c:invertIfNegative val="0"/>
          <c:cat>
            <c:strRef>
              <c:f>Sheet1!$A$2:$A$6</c:f>
              <c:strCache>
                <c:ptCount val="4"/>
                <c:pt idx="0">
                  <c:v>Personnel</c:v>
                </c:pt>
                <c:pt idx="1">
                  <c:v>Supplies</c:v>
                </c:pt>
                <c:pt idx="2">
                  <c:v>Misc</c:v>
                </c:pt>
                <c:pt idx="3">
                  <c:v>Capital</c:v>
                </c:pt>
              </c:strCache>
            </c:strRef>
          </c:cat>
          <c:val>
            <c:numRef>
              <c:f>Sheet1!$C$2:$C$6</c:f>
              <c:numCache>
                <c:formatCode>"$"#,##0</c:formatCode>
                <c:ptCount val="5"/>
                <c:pt idx="0">
                  <c:v>18439</c:v>
                </c:pt>
                <c:pt idx="1">
                  <c:v>42295</c:v>
                </c:pt>
                <c:pt idx="2">
                  <c:v>6498</c:v>
                </c:pt>
                <c:pt idx="3">
                  <c:v>17161</c:v>
                </c:pt>
              </c:numCache>
            </c:numRef>
          </c:val>
        </c:ser>
        <c:ser>
          <c:idx val="2"/>
          <c:order val="2"/>
          <c:tx>
            <c:strRef>
              <c:f>Sheet1!$D$1</c:f>
              <c:strCache>
                <c:ptCount val="1"/>
                <c:pt idx="0">
                  <c:v>Budget 2015/2016</c:v>
                </c:pt>
              </c:strCache>
            </c:strRef>
          </c:tx>
          <c:invertIfNegative val="0"/>
          <c:cat>
            <c:strRef>
              <c:f>Sheet1!$A$2:$A$6</c:f>
              <c:strCache>
                <c:ptCount val="4"/>
                <c:pt idx="0">
                  <c:v>Personnel</c:v>
                </c:pt>
                <c:pt idx="1">
                  <c:v>Supplies</c:v>
                </c:pt>
                <c:pt idx="2">
                  <c:v>Misc</c:v>
                </c:pt>
                <c:pt idx="3">
                  <c:v>Capital</c:v>
                </c:pt>
              </c:strCache>
            </c:strRef>
          </c:cat>
          <c:val>
            <c:numRef>
              <c:f>Sheet1!$D$2:$D$6</c:f>
              <c:numCache>
                <c:formatCode>"$"#,##0</c:formatCode>
                <c:ptCount val="5"/>
                <c:pt idx="0">
                  <c:v>23500</c:v>
                </c:pt>
                <c:pt idx="1">
                  <c:v>37168</c:v>
                </c:pt>
                <c:pt idx="2">
                  <c:v>1800</c:v>
                </c:pt>
                <c:pt idx="3">
                  <c:v>21000</c:v>
                </c:pt>
              </c:numCache>
            </c:numRef>
          </c:val>
        </c:ser>
        <c:ser>
          <c:idx val="3"/>
          <c:order val="3"/>
          <c:tx>
            <c:strRef>
              <c:f>Sheet1!$E$1</c:f>
              <c:strCache>
                <c:ptCount val="1"/>
                <c:pt idx="0">
                  <c:v>Proposed 2016/2017</c:v>
                </c:pt>
              </c:strCache>
            </c:strRef>
          </c:tx>
          <c:invertIfNegative val="0"/>
          <c:cat>
            <c:strRef>
              <c:f>Sheet1!$A$2:$A$6</c:f>
              <c:strCache>
                <c:ptCount val="4"/>
                <c:pt idx="0">
                  <c:v>Personnel</c:v>
                </c:pt>
                <c:pt idx="1">
                  <c:v>Supplies</c:v>
                </c:pt>
                <c:pt idx="2">
                  <c:v>Misc</c:v>
                </c:pt>
                <c:pt idx="3">
                  <c:v>Capital</c:v>
                </c:pt>
              </c:strCache>
            </c:strRef>
          </c:cat>
          <c:val>
            <c:numRef>
              <c:f>Sheet1!$E$2:$E$6</c:f>
              <c:numCache>
                <c:formatCode>"$"#,##0</c:formatCode>
                <c:ptCount val="5"/>
                <c:pt idx="0">
                  <c:v>25000</c:v>
                </c:pt>
                <c:pt idx="1">
                  <c:v>41382</c:v>
                </c:pt>
                <c:pt idx="2">
                  <c:v>1800</c:v>
                </c:pt>
                <c:pt idx="3">
                  <c:v>28000</c:v>
                </c:pt>
              </c:numCache>
            </c:numRef>
          </c:val>
        </c:ser>
        <c:dLbls>
          <c:showLegendKey val="0"/>
          <c:showVal val="0"/>
          <c:showCatName val="0"/>
          <c:showSerName val="0"/>
          <c:showPercent val="0"/>
          <c:showBubbleSize val="0"/>
        </c:dLbls>
        <c:gapWidth val="150"/>
        <c:shape val="box"/>
        <c:axId val="293768328"/>
        <c:axId val="293768720"/>
        <c:axId val="0"/>
      </c:bar3DChart>
      <c:catAx>
        <c:axId val="293768328"/>
        <c:scaling>
          <c:orientation val="minMax"/>
        </c:scaling>
        <c:delete val="0"/>
        <c:axPos val="b"/>
        <c:numFmt formatCode="General" sourceLinked="0"/>
        <c:majorTickMark val="out"/>
        <c:minorTickMark val="none"/>
        <c:tickLblPos val="nextTo"/>
        <c:txPr>
          <a:bodyPr rot="-1500000"/>
          <a:lstStyle/>
          <a:p>
            <a:pPr>
              <a:defRPr sz="1200"/>
            </a:pPr>
            <a:endParaRPr lang="en-US"/>
          </a:p>
        </c:txPr>
        <c:crossAx val="293768720"/>
        <c:crosses val="autoZero"/>
        <c:auto val="1"/>
        <c:lblAlgn val="ctr"/>
        <c:lblOffset val="100"/>
        <c:noMultiLvlLbl val="0"/>
      </c:catAx>
      <c:valAx>
        <c:axId val="293768720"/>
        <c:scaling>
          <c:orientation val="minMax"/>
          <c:max val="50000"/>
          <c:min val="0"/>
        </c:scaling>
        <c:delete val="0"/>
        <c:axPos val="l"/>
        <c:majorGridlines/>
        <c:numFmt formatCode="&quot;$&quot;#,##0" sourceLinked="1"/>
        <c:majorTickMark val="out"/>
        <c:minorTickMark val="none"/>
        <c:tickLblPos val="nextTo"/>
        <c:txPr>
          <a:bodyPr/>
          <a:lstStyle/>
          <a:p>
            <a:pPr>
              <a:defRPr sz="1200"/>
            </a:pPr>
            <a:endParaRPr lang="en-US"/>
          </a:p>
        </c:txPr>
        <c:crossAx val="293768328"/>
        <c:crosses val="autoZero"/>
        <c:crossBetween val="between"/>
        <c:majorUnit val="10000"/>
      </c:valAx>
    </c:plotArea>
    <c:legend>
      <c:legendPos val="b"/>
      <c:layout>
        <c:manualLayout>
          <c:xMode val="edge"/>
          <c:yMode val="edge"/>
          <c:x val="4.8095093882495457E-2"/>
          <c:y val="0.8290025859812169"/>
          <c:w val="0.88842519685039367"/>
          <c:h val="0.1135261366472388"/>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310"/>
      <c:rAngAx val="0"/>
    </c:view3D>
    <c:floor>
      <c:thickness val="0"/>
    </c:floor>
    <c:sideWall>
      <c:thickness val="0"/>
    </c:sideWall>
    <c:backWall>
      <c:thickness val="0"/>
    </c:backWall>
    <c:plotArea>
      <c:layout>
        <c:manualLayout>
          <c:layoutTarget val="inner"/>
          <c:xMode val="edge"/>
          <c:yMode val="edge"/>
          <c:x val="0.10165344692990499"/>
          <c:y val="6.2036277750088527E-2"/>
          <c:w val="0.54677261731512616"/>
          <c:h val="0.66696708598520649"/>
        </c:manualLayout>
      </c:layout>
      <c:pie3DChart>
        <c:varyColors val="1"/>
        <c:dLbls>
          <c:showLegendKey val="0"/>
          <c:showVal val="0"/>
          <c:showCatName val="0"/>
          <c:showSerName val="0"/>
          <c:showPercent val="0"/>
          <c:showBubbleSize val="0"/>
          <c:showLeaderLines val="0"/>
        </c:dLbls>
      </c:pie3DChart>
    </c:plotArea>
    <c:legend>
      <c:legendPos val="r"/>
      <c:layout/>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6523339390268521"/>
          <c:y val="4.3949921259842518E-2"/>
          <c:w val="0.74059277205733909"/>
          <c:h val="0.52875023622047246"/>
        </c:manualLayout>
      </c:layout>
      <c:bar3DChart>
        <c:barDir val="col"/>
        <c:grouping val="clustered"/>
        <c:varyColors val="0"/>
        <c:ser>
          <c:idx val="0"/>
          <c:order val="0"/>
          <c:tx>
            <c:strRef>
              <c:f>Sheet1!$B$1</c:f>
              <c:strCache>
                <c:ptCount val="1"/>
                <c:pt idx="0">
                  <c:v>Actual 2013/2014</c:v>
                </c:pt>
              </c:strCache>
            </c:strRef>
          </c:tx>
          <c:spPr>
            <a:solidFill>
              <a:srgbClr val="002060"/>
            </a:solidFill>
          </c:spPr>
          <c:invertIfNegative val="0"/>
          <c:cat>
            <c:strRef>
              <c:f>Sheet1!$A$2:$A$6</c:f>
              <c:strCache>
                <c:ptCount val="4"/>
                <c:pt idx="0">
                  <c:v>Personnel</c:v>
                </c:pt>
                <c:pt idx="1">
                  <c:v>Supplies</c:v>
                </c:pt>
                <c:pt idx="2">
                  <c:v>Misc</c:v>
                </c:pt>
                <c:pt idx="3">
                  <c:v>Capital</c:v>
                </c:pt>
              </c:strCache>
            </c:strRef>
          </c:cat>
          <c:val>
            <c:numRef>
              <c:f>Sheet1!$B$2:$B$6</c:f>
              <c:numCache>
                <c:formatCode>"$"#,##0</c:formatCode>
                <c:ptCount val="5"/>
                <c:pt idx="0">
                  <c:v>57993</c:v>
                </c:pt>
                <c:pt idx="1">
                  <c:v>12348</c:v>
                </c:pt>
                <c:pt idx="2">
                  <c:v>142</c:v>
                </c:pt>
                <c:pt idx="3">
                  <c:v>2185</c:v>
                </c:pt>
              </c:numCache>
            </c:numRef>
          </c:val>
        </c:ser>
        <c:ser>
          <c:idx val="1"/>
          <c:order val="1"/>
          <c:tx>
            <c:strRef>
              <c:f>Sheet1!$C$1</c:f>
              <c:strCache>
                <c:ptCount val="1"/>
                <c:pt idx="0">
                  <c:v>Actual 2014/2015</c:v>
                </c:pt>
              </c:strCache>
            </c:strRef>
          </c:tx>
          <c:invertIfNegative val="0"/>
          <c:cat>
            <c:strRef>
              <c:f>Sheet1!$A$2:$A$6</c:f>
              <c:strCache>
                <c:ptCount val="4"/>
                <c:pt idx="0">
                  <c:v>Personnel</c:v>
                </c:pt>
                <c:pt idx="1">
                  <c:v>Supplies</c:v>
                </c:pt>
                <c:pt idx="2">
                  <c:v>Misc</c:v>
                </c:pt>
                <c:pt idx="3">
                  <c:v>Capital</c:v>
                </c:pt>
              </c:strCache>
            </c:strRef>
          </c:cat>
          <c:val>
            <c:numRef>
              <c:f>Sheet1!$C$2:$C$6</c:f>
              <c:numCache>
                <c:formatCode>"$"#,##0</c:formatCode>
                <c:ptCount val="5"/>
                <c:pt idx="0">
                  <c:v>61919</c:v>
                </c:pt>
                <c:pt idx="1">
                  <c:v>11684</c:v>
                </c:pt>
                <c:pt idx="2">
                  <c:v>295</c:v>
                </c:pt>
                <c:pt idx="3">
                  <c:v>2843</c:v>
                </c:pt>
              </c:numCache>
            </c:numRef>
          </c:val>
        </c:ser>
        <c:ser>
          <c:idx val="2"/>
          <c:order val="2"/>
          <c:tx>
            <c:strRef>
              <c:f>Sheet1!$D$1</c:f>
              <c:strCache>
                <c:ptCount val="1"/>
                <c:pt idx="0">
                  <c:v>Budget 2015/2016</c:v>
                </c:pt>
              </c:strCache>
            </c:strRef>
          </c:tx>
          <c:invertIfNegative val="0"/>
          <c:cat>
            <c:strRef>
              <c:f>Sheet1!$A$2:$A$6</c:f>
              <c:strCache>
                <c:ptCount val="4"/>
                <c:pt idx="0">
                  <c:v>Personnel</c:v>
                </c:pt>
                <c:pt idx="1">
                  <c:v>Supplies</c:v>
                </c:pt>
                <c:pt idx="2">
                  <c:v>Misc</c:v>
                </c:pt>
                <c:pt idx="3">
                  <c:v>Capital</c:v>
                </c:pt>
              </c:strCache>
            </c:strRef>
          </c:cat>
          <c:val>
            <c:numRef>
              <c:f>Sheet1!$D$2:$D$6</c:f>
              <c:numCache>
                <c:formatCode>"$"#,##0</c:formatCode>
                <c:ptCount val="5"/>
                <c:pt idx="0">
                  <c:v>62830</c:v>
                </c:pt>
                <c:pt idx="1">
                  <c:v>10975</c:v>
                </c:pt>
                <c:pt idx="2">
                  <c:v>0</c:v>
                </c:pt>
                <c:pt idx="3">
                  <c:v>0</c:v>
                </c:pt>
              </c:numCache>
            </c:numRef>
          </c:val>
        </c:ser>
        <c:ser>
          <c:idx val="3"/>
          <c:order val="3"/>
          <c:tx>
            <c:strRef>
              <c:f>Sheet1!$E$1</c:f>
              <c:strCache>
                <c:ptCount val="1"/>
                <c:pt idx="0">
                  <c:v>Proposed 2016/2017</c:v>
                </c:pt>
              </c:strCache>
            </c:strRef>
          </c:tx>
          <c:invertIfNegative val="0"/>
          <c:cat>
            <c:strRef>
              <c:f>Sheet1!$A$2:$A$6</c:f>
              <c:strCache>
                <c:ptCount val="4"/>
                <c:pt idx="0">
                  <c:v>Personnel</c:v>
                </c:pt>
                <c:pt idx="1">
                  <c:v>Supplies</c:v>
                </c:pt>
                <c:pt idx="2">
                  <c:v>Misc</c:v>
                </c:pt>
                <c:pt idx="3">
                  <c:v>Capital</c:v>
                </c:pt>
              </c:strCache>
            </c:strRef>
          </c:cat>
          <c:val>
            <c:numRef>
              <c:f>Sheet1!$E$2:$E$6</c:f>
              <c:numCache>
                <c:formatCode>"$"#,##0</c:formatCode>
                <c:ptCount val="5"/>
                <c:pt idx="0">
                  <c:v>61346</c:v>
                </c:pt>
                <c:pt idx="1">
                  <c:v>10975</c:v>
                </c:pt>
                <c:pt idx="2">
                  <c:v>0</c:v>
                </c:pt>
                <c:pt idx="3">
                  <c:v>0</c:v>
                </c:pt>
              </c:numCache>
            </c:numRef>
          </c:val>
        </c:ser>
        <c:dLbls>
          <c:showLegendKey val="0"/>
          <c:showVal val="0"/>
          <c:showCatName val="0"/>
          <c:showSerName val="0"/>
          <c:showPercent val="0"/>
          <c:showBubbleSize val="0"/>
        </c:dLbls>
        <c:gapWidth val="150"/>
        <c:shape val="box"/>
        <c:axId val="293769896"/>
        <c:axId val="293770288"/>
        <c:axId val="0"/>
      </c:bar3DChart>
      <c:catAx>
        <c:axId val="293769896"/>
        <c:scaling>
          <c:orientation val="minMax"/>
        </c:scaling>
        <c:delete val="0"/>
        <c:axPos val="b"/>
        <c:numFmt formatCode="General" sourceLinked="0"/>
        <c:majorTickMark val="out"/>
        <c:minorTickMark val="none"/>
        <c:tickLblPos val="nextTo"/>
        <c:txPr>
          <a:bodyPr rot="-1500000"/>
          <a:lstStyle/>
          <a:p>
            <a:pPr>
              <a:defRPr sz="1200"/>
            </a:pPr>
            <a:endParaRPr lang="en-US"/>
          </a:p>
        </c:txPr>
        <c:crossAx val="293770288"/>
        <c:crosses val="autoZero"/>
        <c:auto val="1"/>
        <c:lblAlgn val="ctr"/>
        <c:lblOffset val="100"/>
        <c:noMultiLvlLbl val="0"/>
      </c:catAx>
      <c:valAx>
        <c:axId val="293770288"/>
        <c:scaling>
          <c:orientation val="minMax"/>
        </c:scaling>
        <c:delete val="0"/>
        <c:axPos val="l"/>
        <c:majorGridlines/>
        <c:numFmt formatCode="&quot;$&quot;#,##0" sourceLinked="1"/>
        <c:majorTickMark val="out"/>
        <c:minorTickMark val="none"/>
        <c:tickLblPos val="nextTo"/>
        <c:txPr>
          <a:bodyPr/>
          <a:lstStyle/>
          <a:p>
            <a:pPr>
              <a:defRPr sz="1200"/>
            </a:pPr>
            <a:endParaRPr lang="en-US"/>
          </a:p>
        </c:txPr>
        <c:crossAx val="293769896"/>
        <c:crosses val="autoZero"/>
        <c:crossBetween val="between"/>
        <c:majorUnit val="20000"/>
      </c:valAx>
    </c:plotArea>
    <c:legend>
      <c:legendPos val="b"/>
      <c:layout>
        <c:manualLayout>
          <c:xMode val="edge"/>
          <c:yMode val="edge"/>
          <c:x val="3.2710478497880072E-2"/>
          <c:y val="0.81495173272832422"/>
          <c:w val="0.88842519685039367"/>
          <c:h val="0.11160193958805997"/>
        </c:manualLayout>
      </c:layout>
      <c:overlay val="0"/>
      <c:txPr>
        <a:bodyPr/>
        <a:lstStyle/>
        <a:p>
          <a:pPr>
            <a:defRPr sz="12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310"/>
      <c:rAngAx val="0"/>
    </c:view3D>
    <c:floor>
      <c:thickness val="0"/>
    </c:floor>
    <c:sideWall>
      <c:thickness val="0"/>
    </c:sideWall>
    <c:backWall>
      <c:thickness val="0"/>
    </c:backWall>
    <c:plotArea>
      <c:layout>
        <c:manualLayout>
          <c:layoutTarget val="inner"/>
          <c:xMode val="edge"/>
          <c:yMode val="edge"/>
          <c:x val="0.10165344692990499"/>
          <c:y val="6.2036277750088527E-2"/>
          <c:w val="0.54677261731512616"/>
          <c:h val="0.66696708598520649"/>
        </c:manualLayout>
      </c:layout>
      <c:pie3DChart>
        <c:varyColors val="1"/>
        <c:dLbls>
          <c:showLegendKey val="0"/>
          <c:showVal val="0"/>
          <c:showCatName val="0"/>
          <c:showSerName val="0"/>
          <c:showPercent val="0"/>
          <c:showBubbleSize val="0"/>
          <c:showLeaderLines val="0"/>
        </c:dLbls>
      </c:pie3DChart>
    </c:plotArea>
    <c:legend>
      <c:legendPos val="r"/>
      <c:layout/>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098032617717656"/>
          <c:y val="7.0888366776733547E-2"/>
          <c:w val="0.76927440159723615"/>
          <c:h val="0.65061065955465247"/>
        </c:manualLayout>
      </c:layout>
      <c:barChart>
        <c:barDir val="col"/>
        <c:grouping val="clustered"/>
        <c:varyColors val="0"/>
        <c:ser>
          <c:idx val="0"/>
          <c:order val="0"/>
          <c:tx>
            <c:strRef>
              <c:f>Sheet1!$G$1</c:f>
              <c:strCache>
                <c:ptCount val="1"/>
                <c:pt idx="0">
                  <c:v>Column6</c:v>
                </c:pt>
              </c:strCache>
            </c:strRef>
          </c:tx>
          <c:spPr>
            <a:solidFill>
              <a:srgbClr val="F0F078"/>
            </a:solidFill>
          </c:spPr>
          <c:invertIfNegative val="0"/>
          <c:dPt>
            <c:idx val="0"/>
            <c:invertIfNegative val="0"/>
            <c:bubble3D val="0"/>
          </c:dPt>
          <c:dLbls>
            <c:dLbl>
              <c:idx val="0"/>
              <c:layout>
                <c:manualLayout>
                  <c:x val="5.6980056980056723E-3"/>
                  <c:y val="-8.064516129032257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9.7505440025125059E-4"/>
                  <c:y val="-2.134641435949538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4245014245014246E-3"/>
                  <c:y val="-2.6881720430107624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Sheet1!$A$3:$A$14</c:f>
              <c:strCache>
                <c:ptCount val="12"/>
                <c:pt idx="0">
                  <c:v>Taxes</c:v>
                </c:pt>
                <c:pt idx="1">
                  <c:v>Other Taxes</c:v>
                </c:pt>
                <c:pt idx="2">
                  <c:v>Licenses &amp; Permits </c:v>
                </c:pt>
                <c:pt idx="3">
                  <c:v>Municipal Court</c:v>
                </c:pt>
                <c:pt idx="4">
                  <c:v>Interest</c:v>
                </c:pt>
                <c:pt idx="5">
                  <c:v>Intergovernmental</c:v>
                </c:pt>
                <c:pt idx="6">
                  <c:v>Fees</c:v>
                </c:pt>
                <c:pt idx="7">
                  <c:v>Other</c:v>
                </c:pt>
                <c:pt idx="8">
                  <c:v>Rob &amp; Bessie Park</c:v>
                </c:pt>
                <c:pt idx="9">
                  <c:v>Ambulance</c:v>
                </c:pt>
                <c:pt idx="10">
                  <c:v>Transfer from Reserves</c:v>
                </c:pt>
                <c:pt idx="11">
                  <c:v>Transfer from W/WW</c:v>
                </c:pt>
              </c:strCache>
            </c:strRef>
          </c:cat>
          <c:val>
            <c:numRef>
              <c:f>Sheet1!$G$3:$G$14</c:f>
              <c:numCache>
                <c:formatCode>"$"#,##0_);[Red]\("$"#,##0\)</c:formatCode>
                <c:ptCount val="12"/>
                <c:pt idx="0">
                  <c:v>1186900</c:v>
                </c:pt>
                <c:pt idx="1">
                  <c:v>856054</c:v>
                </c:pt>
                <c:pt idx="2">
                  <c:v>9750</c:v>
                </c:pt>
                <c:pt idx="3">
                  <c:v>45000</c:v>
                </c:pt>
                <c:pt idx="4">
                  <c:v>550</c:v>
                </c:pt>
                <c:pt idx="5">
                  <c:v>128556</c:v>
                </c:pt>
                <c:pt idx="6">
                  <c:v>113389</c:v>
                </c:pt>
                <c:pt idx="7">
                  <c:v>77275</c:v>
                </c:pt>
                <c:pt idx="8">
                  <c:v>277750</c:v>
                </c:pt>
                <c:pt idx="9">
                  <c:v>780000</c:v>
                </c:pt>
                <c:pt idx="10">
                  <c:v>71937</c:v>
                </c:pt>
                <c:pt idx="11">
                  <c:v>415197</c:v>
                </c:pt>
              </c:numCache>
            </c:numRef>
          </c:val>
        </c:ser>
        <c:dLbls>
          <c:showLegendKey val="0"/>
          <c:showVal val="0"/>
          <c:showCatName val="0"/>
          <c:showSerName val="0"/>
          <c:showPercent val="0"/>
          <c:showBubbleSize val="0"/>
        </c:dLbls>
        <c:gapWidth val="100"/>
        <c:axId val="291963000"/>
        <c:axId val="291963392"/>
      </c:barChart>
      <c:catAx>
        <c:axId val="291963000"/>
        <c:scaling>
          <c:orientation val="minMax"/>
        </c:scaling>
        <c:delete val="0"/>
        <c:axPos val="b"/>
        <c:numFmt formatCode="General" sourceLinked="1"/>
        <c:majorTickMark val="out"/>
        <c:minorTickMark val="none"/>
        <c:tickLblPos val="nextTo"/>
        <c:txPr>
          <a:bodyPr/>
          <a:lstStyle/>
          <a:p>
            <a:pPr>
              <a:defRPr sz="1250" baseline="0"/>
            </a:pPr>
            <a:endParaRPr lang="en-US"/>
          </a:p>
        </c:txPr>
        <c:crossAx val="291963392"/>
        <c:crosses val="autoZero"/>
        <c:auto val="1"/>
        <c:lblAlgn val="ctr"/>
        <c:lblOffset val="100"/>
        <c:noMultiLvlLbl val="0"/>
      </c:catAx>
      <c:valAx>
        <c:axId val="291963392"/>
        <c:scaling>
          <c:orientation val="minMax"/>
        </c:scaling>
        <c:delete val="0"/>
        <c:axPos val="l"/>
        <c:majorGridlines/>
        <c:numFmt formatCode="&quot;$&quot;#,##0_);[Red]\(&quot;$&quot;#,##0\)" sourceLinked="1"/>
        <c:majorTickMark val="out"/>
        <c:minorTickMark val="none"/>
        <c:tickLblPos val="nextTo"/>
        <c:crossAx val="291963000"/>
        <c:crosses val="autoZero"/>
        <c:crossBetween val="between"/>
      </c:valAx>
      <c:spPr>
        <a:noFill/>
        <a:scene3d>
          <a:camera prst="orthographicFront"/>
          <a:lightRig rig="threePt" dir="t"/>
        </a:scene3d>
        <a:sp3d>
          <a:bevelT w="6350"/>
        </a:sp3d>
      </c:spPr>
    </c:plotArea>
    <c:plotVisOnly val="1"/>
    <c:dispBlanksAs val="gap"/>
    <c:showDLblsOverMax val="0"/>
  </c:chart>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8061800928730062"/>
          <c:y val="4.3949921259842518E-2"/>
          <c:w val="0.72520815667272365"/>
          <c:h val="0.52875023622047246"/>
        </c:manualLayout>
      </c:layout>
      <c:bar3DChart>
        <c:barDir val="col"/>
        <c:grouping val="clustered"/>
        <c:varyColors val="0"/>
        <c:ser>
          <c:idx val="0"/>
          <c:order val="0"/>
          <c:tx>
            <c:strRef>
              <c:f>Sheet1!$B$1</c:f>
              <c:strCache>
                <c:ptCount val="1"/>
                <c:pt idx="0">
                  <c:v>Actual 2013/2014</c:v>
                </c:pt>
              </c:strCache>
            </c:strRef>
          </c:tx>
          <c:spPr>
            <a:solidFill>
              <a:srgbClr val="002060"/>
            </a:solidFill>
          </c:spPr>
          <c:invertIfNegative val="0"/>
          <c:cat>
            <c:strRef>
              <c:f>Sheet1!$A$2:$A$6</c:f>
              <c:strCache>
                <c:ptCount val="4"/>
                <c:pt idx="0">
                  <c:v>Personnel</c:v>
                </c:pt>
                <c:pt idx="1">
                  <c:v>Supplies</c:v>
                </c:pt>
                <c:pt idx="2">
                  <c:v>Misc</c:v>
                </c:pt>
                <c:pt idx="3">
                  <c:v>Capital</c:v>
                </c:pt>
              </c:strCache>
            </c:strRef>
          </c:cat>
          <c:val>
            <c:numRef>
              <c:f>Sheet1!$B$2:$B$6</c:f>
              <c:numCache>
                <c:formatCode>"$"#,##0</c:formatCode>
                <c:ptCount val="5"/>
                <c:pt idx="0">
                  <c:v>138286</c:v>
                </c:pt>
                <c:pt idx="1">
                  <c:v>27368</c:v>
                </c:pt>
                <c:pt idx="2">
                  <c:v>3815</c:v>
                </c:pt>
                <c:pt idx="3">
                  <c:v>15129</c:v>
                </c:pt>
              </c:numCache>
            </c:numRef>
          </c:val>
        </c:ser>
        <c:ser>
          <c:idx val="1"/>
          <c:order val="1"/>
          <c:tx>
            <c:strRef>
              <c:f>Sheet1!$C$1</c:f>
              <c:strCache>
                <c:ptCount val="1"/>
                <c:pt idx="0">
                  <c:v>Actual 2014/2015</c:v>
                </c:pt>
              </c:strCache>
            </c:strRef>
          </c:tx>
          <c:invertIfNegative val="0"/>
          <c:cat>
            <c:strRef>
              <c:f>Sheet1!$A$2:$A$6</c:f>
              <c:strCache>
                <c:ptCount val="4"/>
                <c:pt idx="0">
                  <c:v>Personnel</c:v>
                </c:pt>
                <c:pt idx="1">
                  <c:v>Supplies</c:v>
                </c:pt>
                <c:pt idx="2">
                  <c:v>Misc</c:v>
                </c:pt>
                <c:pt idx="3">
                  <c:v>Capital</c:v>
                </c:pt>
              </c:strCache>
            </c:strRef>
          </c:cat>
          <c:val>
            <c:numRef>
              <c:f>Sheet1!$C$2:$C$6</c:f>
              <c:numCache>
                <c:formatCode>"$"#,##0</c:formatCode>
                <c:ptCount val="5"/>
                <c:pt idx="0">
                  <c:v>154699</c:v>
                </c:pt>
                <c:pt idx="1">
                  <c:v>30958</c:v>
                </c:pt>
                <c:pt idx="2">
                  <c:v>5110</c:v>
                </c:pt>
                <c:pt idx="3">
                  <c:v>11418</c:v>
                </c:pt>
              </c:numCache>
            </c:numRef>
          </c:val>
        </c:ser>
        <c:ser>
          <c:idx val="2"/>
          <c:order val="2"/>
          <c:tx>
            <c:strRef>
              <c:f>Sheet1!$D$1</c:f>
              <c:strCache>
                <c:ptCount val="1"/>
                <c:pt idx="0">
                  <c:v>Budget 2015/2016</c:v>
                </c:pt>
              </c:strCache>
            </c:strRef>
          </c:tx>
          <c:invertIfNegative val="0"/>
          <c:cat>
            <c:strRef>
              <c:f>Sheet1!$A$2:$A$6</c:f>
              <c:strCache>
                <c:ptCount val="4"/>
                <c:pt idx="0">
                  <c:v>Personnel</c:v>
                </c:pt>
                <c:pt idx="1">
                  <c:v>Supplies</c:v>
                </c:pt>
                <c:pt idx="2">
                  <c:v>Misc</c:v>
                </c:pt>
                <c:pt idx="3">
                  <c:v>Capital</c:v>
                </c:pt>
              </c:strCache>
            </c:strRef>
          </c:cat>
          <c:val>
            <c:numRef>
              <c:f>Sheet1!$D$2:$D$6</c:f>
              <c:numCache>
                <c:formatCode>"$"#,##0</c:formatCode>
                <c:ptCount val="5"/>
                <c:pt idx="0">
                  <c:v>162399</c:v>
                </c:pt>
                <c:pt idx="1">
                  <c:v>27625</c:v>
                </c:pt>
                <c:pt idx="2">
                  <c:v>2500</c:v>
                </c:pt>
                <c:pt idx="3">
                  <c:v>16000</c:v>
                </c:pt>
              </c:numCache>
            </c:numRef>
          </c:val>
        </c:ser>
        <c:ser>
          <c:idx val="3"/>
          <c:order val="3"/>
          <c:tx>
            <c:strRef>
              <c:f>Sheet1!$E$1</c:f>
              <c:strCache>
                <c:ptCount val="1"/>
                <c:pt idx="0">
                  <c:v>Proposed 2016/2017</c:v>
                </c:pt>
              </c:strCache>
            </c:strRef>
          </c:tx>
          <c:invertIfNegative val="0"/>
          <c:cat>
            <c:strRef>
              <c:f>Sheet1!$A$2:$A$6</c:f>
              <c:strCache>
                <c:ptCount val="4"/>
                <c:pt idx="0">
                  <c:v>Personnel</c:v>
                </c:pt>
                <c:pt idx="1">
                  <c:v>Supplies</c:v>
                </c:pt>
                <c:pt idx="2">
                  <c:v>Misc</c:v>
                </c:pt>
                <c:pt idx="3">
                  <c:v>Capital</c:v>
                </c:pt>
              </c:strCache>
            </c:strRef>
          </c:cat>
          <c:val>
            <c:numRef>
              <c:f>Sheet1!$E$2:$E$6</c:f>
              <c:numCache>
                <c:formatCode>"$"#,##0</c:formatCode>
                <c:ptCount val="5"/>
                <c:pt idx="0">
                  <c:v>169633</c:v>
                </c:pt>
                <c:pt idx="1">
                  <c:v>26925</c:v>
                </c:pt>
                <c:pt idx="2">
                  <c:v>3250</c:v>
                </c:pt>
                <c:pt idx="3">
                  <c:v>15000</c:v>
                </c:pt>
              </c:numCache>
            </c:numRef>
          </c:val>
        </c:ser>
        <c:dLbls>
          <c:showLegendKey val="0"/>
          <c:showVal val="0"/>
          <c:showCatName val="0"/>
          <c:showSerName val="0"/>
          <c:showPercent val="0"/>
          <c:showBubbleSize val="0"/>
        </c:dLbls>
        <c:gapWidth val="150"/>
        <c:shape val="box"/>
        <c:axId val="293771464"/>
        <c:axId val="293771856"/>
        <c:axId val="0"/>
      </c:bar3DChart>
      <c:catAx>
        <c:axId val="293771464"/>
        <c:scaling>
          <c:orientation val="minMax"/>
        </c:scaling>
        <c:delete val="0"/>
        <c:axPos val="b"/>
        <c:numFmt formatCode="General" sourceLinked="0"/>
        <c:majorTickMark val="out"/>
        <c:minorTickMark val="none"/>
        <c:tickLblPos val="nextTo"/>
        <c:txPr>
          <a:bodyPr rot="-1500000"/>
          <a:lstStyle/>
          <a:p>
            <a:pPr>
              <a:defRPr sz="1200"/>
            </a:pPr>
            <a:endParaRPr lang="en-US"/>
          </a:p>
        </c:txPr>
        <c:crossAx val="293771856"/>
        <c:crosses val="autoZero"/>
        <c:auto val="1"/>
        <c:lblAlgn val="ctr"/>
        <c:lblOffset val="100"/>
        <c:noMultiLvlLbl val="0"/>
      </c:catAx>
      <c:valAx>
        <c:axId val="293771856"/>
        <c:scaling>
          <c:orientation val="minMax"/>
        </c:scaling>
        <c:delete val="0"/>
        <c:axPos val="l"/>
        <c:majorGridlines/>
        <c:numFmt formatCode="&quot;$&quot;#,##0" sourceLinked="1"/>
        <c:majorTickMark val="out"/>
        <c:minorTickMark val="none"/>
        <c:tickLblPos val="nextTo"/>
        <c:txPr>
          <a:bodyPr/>
          <a:lstStyle/>
          <a:p>
            <a:pPr>
              <a:defRPr sz="1200"/>
            </a:pPr>
            <a:endParaRPr lang="en-US"/>
          </a:p>
        </c:txPr>
        <c:crossAx val="293771464"/>
        <c:crosses val="autoZero"/>
        <c:crossBetween val="between"/>
        <c:majorUnit val="20000"/>
      </c:valAx>
    </c:plotArea>
    <c:legend>
      <c:legendPos val="b"/>
      <c:layout>
        <c:manualLayout>
          <c:xMode val="edge"/>
          <c:yMode val="edge"/>
          <c:x val="3.2710478497880072E-2"/>
          <c:y val="0.81495173272832422"/>
          <c:w val="0.88842519685039367"/>
          <c:h val="0.11160193958805997"/>
        </c:manualLayout>
      </c:layout>
      <c:overlay val="0"/>
      <c:txPr>
        <a:bodyPr/>
        <a:lstStyle/>
        <a:p>
          <a:pPr>
            <a:defRPr sz="12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7.0061043505925402E-2"/>
          <c:y val="0.11426438165817512"/>
          <c:w val="0.566714984490577"/>
          <c:h val="0.81382417786012062"/>
        </c:manualLayout>
      </c:layout>
      <c:pie3DChart>
        <c:varyColors val="1"/>
        <c:dLbls>
          <c:showLegendKey val="0"/>
          <c:showVal val="0"/>
          <c:showCatName val="0"/>
          <c:showSerName val="0"/>
          <c:showPercent val="0"/>
          <c:showBubbleSize val="0"/>
          <c:showLeaderLines val="0"/>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2013/2014</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253062</c:v>
                </c:pt>
                <c:pt idx="1">
                  <c:v>101137</c:v>
                </c:pt>
                <c:pt idx="2">
                  <c:v>2585</c:v>
                </c:pt>
                <c:pt idx="3">
                  <c:v>52164</c:v>
                </c:pt>
              </c:numCache>
            </c:numRef>
          </c:val>
        </c:ser>
        <c:ser>
          <c:idx val="1"/>
          <c:order val="1"/>
          <c:tx>
            <c:strRef>
              <c:f>Sheet1!$C$1</c:f>
              <c:strCache>
                <c:ptCount val="1"/>
                <c:pt idx="0">
                  <c:v>Actual 2014/2015</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251961</c:v>
                </c:pt>
                <c:pt idx="1">
                  <c:v>119280</c:v>
                </c:pt>
                <c:pt idx="2">
                  <c:v>0</c:v>
                </c:pt>
                <c:pt idx="3">
                  <c:v>26569</c:v>
                </c:pt>
              </c:numCache>
            </c:numRef>
          </c:val>
        </c:ser>
        <c:ser>
          <c:idx val="2"/>
          <c:order val="2"/>
          <c:tx>
            <c:strRef>
              <c:f>Sheet1!$D$1</c:f>
              <c:strCache>
                <c:ptCount val="1"/>
                <c:pt idx="0">
                  <c:v>Budget 2015/2016</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250151</c:v>
                </c:pt>
                <c:pt idx="1">
                  <c:v>111043</c:v>
                </c:pt>
                <c:pt idx="2">
                  <c:v>0</c:v>
                </c:pt>
                <c:pt idx="3">
                  <c:v>81950</c:v>
                </c:pt>
              </c:numCache>
            </c:numRef>
          </c:val>
        </c:ser>
        <c:ser>
          <c:idx val="3"/>
          <c:order val="3"/>
          <c:tx>
            <c:strRef>
              <c:f>Sheet1!$E$1</c:f>
              <c:strCache>
                <c:ptCount val="1"/>
                <c:pt idx="0">
                  <c:v>Proposed 2016/2017</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206238</c:v>
                </c:pt>
                <c:pt idx="1">
                  <c:v>103500</c:v>
                </c:pt>
                <c:pt idx="2">
                  <c:v>0</c:v>
                </c:pt>
                <c:pt idx="3">
                  <c:v>136200</c:v>
                </c:pt>
              </c:numCache>
            </c:numRef>
          </c:val>
        </c:ser>
        <c:dLbls>
          <c:showLegendKey val="0"/>
          <c:showVal val="0"/>
          <c:showCatName val="0"/>
          <c:showSerName val="0"/>
          <c:showPercent val="0"/>
          <c:showBubbleSize val="0"/>
        </c:dLbls>
        <c:gapWidth val="150"/>
        <c:shape val="box"/>
        <c:axId val="291961824"/>
        <c:axId val="295226576"/>
        <c:axId val="0"/>
      </c:bar3DChart>
      <c:catAx>
        <c:axId val="291961824"/>
        <c:scaling>
          <c:orientation val="minMax"/>
        </c:scaling>
        <c:delete val="0"/>
        <c:axPos val="b"/>
        <c:numFmt formatCode="General" sourceLinked="0"/>
        <c:majorTickMark val="out"/>
        <c:minorTickMark val="none"/>
        <c:tickLblPos val="nextTo"/>
        <c:txPr>
          <a:bodyPr rot="-1740000"/>
          <a:lstStyle/>
          <a:p>
            <a:pPr>
              <a:defRPr sz="1200"/>
            </a:pPr>
            <a:endParaRPr lang="en-US"/>
          </a:p>
        </c:txPr>
        <c:crossAx val="295226576"/>
        <c:crosses val="autoZero"/>
        <c:auto val="1"/>
        <c:lblAlgn val="ctr"/>
        <c:lblOffset val="100"/>
        <c:noMultiLvlLbl val="0"/>
      </c:catAx>
      <c:valAx>
        <c:axId val="295226576"/>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291961824"/>
        <c:crosses val="autoZero"/>
        <c:crossBetween val="between"/>
      </c:valAx>
    </c:plotArea>
    <c:legend>
      <c:legendPos val="b"/>
      <c:layout>
        <c:manualLayout>
          <c:xMode val="edge"/>
          <c:yMode val="edge"/>
          <c:x val="3.2710478497880072E-2"/>
          <c:y val="0.75831646044244483"/>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2013/2014</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53564</c:v>
                </c:pt>
                <c:pt idx="1">
                  <c:v>20451</c:v>
                </c:pt>
                <c:pt idx="2">
                  <c:v>673</c:v>
                </c:pt>
                <c:pt idx="3">
                  <c:v>24</c:v>
                </c:pt>
              </c:numCache>
            </c:numRef>
          </c:val>
        </c:ser>
        <c:ser>
          <c:idx val="1"/>
          <c:order val="1"/>
          <c:tx>
            <c:strRef>
              <c:f>Sheet1!$C$1</c:f>
              <c:strCache>
                <c:ptCount val="1"/>
                <c:pt idx="0">
                  <c:v>Actual 2014/2015</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53857</c:v>
                </c:pt>
                <c:pt idx="1">
                  <c:v>17404</c:v>
                </c:pt>
                <c:pt idx="2">
                  <c:v>1834</c:v>
                </c:pt>
                <c:pt idx="3">
                  <c:v>0</c:v>
                </c:pt>
              </c:numCache>
            </c:numRef>
          </c:val>
        </c:ser>
        <c:ser>
          <c:idx val="2"/>
          <c:order val="2"/>
          <c:tx>
            <c:strRef>
              <c:f>Sheet1!$D$1</c:f>
              <c:strCache>
                <c:ptCount val="1"/>
                <c:pt idx="0">
                  <c:v>Budget 2015/2016</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30876</c:v>
                </c:pt>
                <c:pt idx="1">
                  <c:v>15600</c:v>
                </c:pt>
                <c:pt idx="2">
                  <c:v>0</c:v>
                </c:pt>
                <c:pt idx="3">
                  <c:v>0</c:v>
                </c:pt>
              </c:numCache>
            </c:numRef>
          </c:val>
        </c:ser>
        <c:ser>
          <c:idx val="3"/>
          <c:order val="3"/>
          <c:tx>
            <c:strRef>
              <c:f>Sheet1!$E$1</c:f>
              <c:strCache>
                <c:ptCount val="1"/>
                <c:pt idx="0">
                  <c:v>Proposed 2016/2017</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47070</c:v>
                </c:pt>
                <c:pt idx="1">
                  <c:v>16570</c:v>
                </c:pt>
                <c:pt idx="2">
                  <c:v>0</c:v>
                </c:pt>
                <c:pt idx="3">
                  <c:v>1450</c:v>
                </c:pt>
              </c:numCache>
            </c:numRef>
          </c:val>
        </c:ser>
        <c:dLbls>
          <c:showLegendKey val="0"/>
          <c:showVal val="0"/>
          <c:showCatName val="0"/>
          <c:showSerName val="0"/>
          <c:showPercent val="0"/>
          <c:showBubbleSize val="0"/>
        </c:dLbls>
        <c:gapWidth val="150"/>
        <c:shape val="box"/>
        <c:axId val="295226968"/>
        <c:axId val="295227360"/>
        <c:axId val="0"/>
      </c:bar3DChart>
      <c:catAx>
        <c:axId val="295226968"/>
        <c:scaling>
          <c:orientation val="minMax"/>
        </c:scaling>
        <c:delete val="0"/>
        <c:axPos val="b"/>
        <c:numFmt formatCode="General" sourceLinked="0"/>
        <c:majorTickMark val="out"/>
        <c:minorTickMark val="none"/>
        <c:tickLblPos val="nextTo"/>
        <c:txPr>
          <a:bodyPr rot="-1740000"/>
          <a:lstStyle/>
          <a:p>
            <a:pPr>
              <a:defRPr sz="1200"/>
            </a:pPr>
            <a:endParaRPr lang="en-US"/>
          </a:p>
        </c:txPr>
        <c:crossAx val="295227360"/>
        <c:crosses val="autoZero"/>
        <c:auto val="1"/>
        <c:lblAlgn val="ctr"/>
        <c:lblOffset val="100"/>
        <c:noMultiLvlLbl val="0"/>
      </c:catAx>
      <c:valAx>
        <c:axId val="295227360"/>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295226968"/>
        <c:crosses val="autoZero"/>
        <c:crossBetween val="between"/>
      </c:valAx>
    </c:plotArea>
    <c:legend>
      <c:legendPos val="b"/>
      <c:layout>
        <c:manualLayout>
          <c:xMode val="edge"/>
          <c:yMode val="edge"/>
          <c:x val="3.022604783097765E-2"/>
          <c:y val="0.67803440664822301"/>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2013/2014</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141914</c:v>
                </c:pt>
                <c:pt idx="1">
                  <c:v>121486</c:v>
                </c:pt>
                <c:pt idx="2">
                  <c:v>1523</c:v>
                </c:pt>
                <c:pt idx="3">
                  <c:v>1118</c:v>
                </c:pt>
              </c:numCache>
            </c:numRef>
          </c:val>
        </c:ser>
        <c:ser>
          <c:idx val="1"/>
          <c:order val="1"/>
          <c:tx>
            <c:strRef>
              <c:f>Sheet1!$C$1</c:f>
              <c:strCache>
                <c:ptCount val="1"/>
                <c:pt idx="0">
                  <c:v>Actual 2014/2015</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158364</c:v>
                </c:pt>
                <c:pt idx="1">
                  <c:v>123287</c:v>
                </c:pt>
                <c:pt idx="2">
                  <c:v>5071</c:v>
                </c:pt>
                <c:pt idx="3">
                  <c:v>17675</c:v>
                </c:pt>
              </c:numCache>
            </c:numRef>
          </c:val>
        </c:ser>
        <c:ser>
          <c:idx val="2"/>
          <c:order val="2"/>
          <c:tx>
            <c:strRef>
              <c:f>Sheet1!$D$1</c:f>
              <c:strCache>
                <c:ptCount val="1"/>
                <c:pt idx="0">
                  <c:v>Budget 2015/2016</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169634</c:v>
                </c:pt>
                <c:pt idx="1">
                  <c:v>121000</c:v>
                </c:pt>
                <c:pt idx="2">
                  <c:v>0</c:v>
                </c:pt>
                <c:pt idx="3">
                  <c:v>3500</c:v>
                </c:pt>
              </c:numCache>
            </c:numRef>
          </c:val>
        </c:ser>
        <c:ser>
          <c:idx val="3"/>
          <c:order val="3"/>
          <c:tx>
            <c:strRef>
              <c:f>Sheet1!$E$1</c:f>
              <c:strCache>
                <c:ptCount val="1"/>
                <c:pt idx="0">
                  <c:v>Proposed 2016/2017</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182975</c:v>
                </c:pt>
                <c:pt idx="1">
                  <c:v>107950</c:v>
                </c:pt>
                <c:pt idx="2">
                  <c:v>0</c:v>
                </c:pt>
                <c:pt idx="3">
                  <c:v>25350</c:v>
                </c:pt>
              </c:numCache>
            </c:numRef>
          </c:val>
        </c:ser>
        <c:dLbls>
          <c:showLegendKey val="0"/>
          <c:showVal val="0"/>
          <c:showCatName val="0"/>
          <c:showSerName val="0"/>
          <c:showPercent val="0"/>
          <c:showBubbleSize val="0"/>
        </c:dLbls>
        <c:gapWidth val="150"/>
        <c:shape val="box"/>
        <c:axId val="295228144"/>
        <c:axId val="295228536"/>
        <c:axId val="0"/>
      </c:bar3DChart>
      <c:catAx>
        <c:axId val="295228144"/>
        <c:scaling>
          <c:orientation val="minMax"/>
        </c:scaling>
        <c:delete val="0"/>
        <c:axPos val="b"/>
        <c:numFmt formatCode="General" sourceLinked="0"/>
        <c:majorTickMark val="out"/>
        <c:minorTickMark val="none"/>
        <c:tickLblPos val="nextTo"/>
        <c:txPr>
          <a:bodyPr rot="-1740000"/>
          <a:lstStyle/>
          <a:p>
            <a:pPr>
              <a:defRPr sz="1200"/>
            </a:pPr>
            <a:endParaRPr lang="en-US"/>
          </a:p>
        </c:txPr>
        <c:crossAx val="295228536"/>
        <c:crosses val="autoZero"/>
        <c:auto val="1"/>
        <c:lblAlgn val="ctr"/>
        <c:lblOffset val="100"/>
        <c:noMultiLvlLbl val="0"/>
      </c:catAx>
      <c:valAx>
        <c:axId val="295228536"/>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295228144"/>
        <c:crosses val="autoZero"/>
        <c:crossBetween val="between"/>
      </c:valAx>
    </c:plotArea>
    <c:legend>
      <c:legendPos val="b"/>
      <c:layout>
        <c:manualLayout>
          <c:xMode val="edge"/>
          <c:yMode val="edge"/>
          <c:x val="3.022604783097765E-2"/>
          <c:y val="0.67803440664822301"/>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2013/2014</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696740</c:v>
                </c:pt>
                <c:pt idx="1">
                  <c:v>109058</c:v>
                </c:pt>
                <c:pt idx="2">
                  <c:v>886</c:v>
                </c:pt>
                <c:pt idx="3">
                  <c:v>98352</c:v>
                </c:pt>
              </c:numCache>
            </c:numRef>
          </c:val>
        </c:ser>
        <c:ser>
          <c:idx val="1"/>
          <c:order val="1"/>
          <c:tx>
            <c:strRef>
              <c:f>Sheet1!$C$1</c:f>
              <c:strCache>
                <c:ptCount val="1"/>
                <c:pt idx="0">
                  <c:v>Actual 2014/2015</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812332</c:v>
                </c:pt>
                <c:pt idx="1">
                  <c:v>82357</c:v>
                </c:pt>
                <c:pt idx="2">
                  <c:v>7737</c:v>
                </c:pt>
                <c:pt idx="3">
                  <c:v>112568</c:v>
                </c:pt>
              </c:numCache>
            </c:numRef>
          </c:val>
        </c:ser>
        <c:ser>
          <c:idx val="2"/>
          <c:order val="2"/>
          <c:tx>
            <c:strRef>
              <c:f>Sheet1!$D$1</c:f>
              <c:strCache>
                <c:ptCount val="1"/>
                <c:pt idx="0">
                  <c:v>Budget 2015/2016</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726159</c:v>
                </c:pt>
                <c:pt idx="1">
                  <c:v>83600</c:v>
                </c:pt>
                <c:pt idx="2">
                  <c:v>1000</c:v>
                </c:pt>
                <c:pt idx="3">
                  <c:v>105500</c:v>
                </c:pt>
              </c:numCache>
            </c:numRef>
          </c:val>
        </c:ser>
        <c:ser>
          <c:idx val="3"/>
          <c:order val="3"/>
          <c:tx>
            <c:strRef>
              <c:f>Sheet1!$E$1</c:f>
              <c:strCache>
                <c:ptCount val="1"/>
                <c:pt idx="0">
                  <c:v>Proposed 2016/2017</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794083</c:v>
                </c:pt>
                <c:pt idx="1">
                  <c:v>74350</c:v>
                </c:pt>
                <c:pt idx="2">
                  <c:v>2000</c:v>
                </c:pt>
                <c:pt idx="3">
                  <c:v>92000</c:v>
                </c:pt>
              </c:numCache>
            </c:numRef>
          </c:val>
        </c:ser>
        <c:dLbls>
          <c:showLegendKey val="0"/>
          <c:showVal val="0"/>
          <c:showCatName val="0"/>
          <c:showSerName val="0"/>
          <c:showPercent val="0"/>
          <c:showBubbleSize val="0"/>
        </c:dLbls>
        <c:gapWidth val="150"/>
        <c:shape val="box"/>
        <c:axId val="295229320"/>
        <c:axId val="295229712"/>
        <c:axId val="0"/>
      </c:bar3DChart>
      <c:catAx>
        <c:axId val="295229320"/>
        <c:scaling>
          <c:orientation val="minMax"/>
        </c:scaling>
        <c:delete val="0"/>
        <c:axPos val="b"/>
        <c:numFmt formatCode="General" sourceLinked="0"/>
        <c:majorTickMark val="out"/>
        <c:minorTickMark val="none"/>
        <c:tickLblPos val="nextTo"/>
        <c:txPr>
          <a:bodyPr rot="-1740000"/>
          <a:lstStyle/>
          <a:p>
            <a:pPr>
              <a:defRPr sz="1200"/>
            </a:pPr>
            <a:endParaRPr lang="en-US"/>
          </a:p>
        </c:txPr>
        <c:crossAx val="295229712"/>
        <c:crosses val="autoZero"/>
        <c:auto val="1"/>
        <c:lblAlgn val="ctr"/>
        <c:lblOffset val="100"/>
        <c:noMultiLvlLbl val="0"/>
      </c:catAx>
      <c:valAx>
        <c:axId val="295229712"/>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295229320"/>
        <c:crosses val="autoZero"/>
        <c:crossBetween val="between"/>
      </c:valAx>
    </c:plotArea>
    <c:legend>
      <c:legendPos val="b"/>
      <c:layout>
        <c:manualLayout>
          <c:xMode val="edge"/>
          <c:yMode val="edge"/>
          <c:x val="3.022604783097765E-2"/>
          <c:y val="0.67803440664822301"/>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2013/2014</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0</c:v>
                </c:pt>
                <c:pt idx="1">
                  <c:v>3942</c:v>
                </c:pt>
                <c:pt idx="2">
                  <c:v>142</c:v>
                </c:pt>
                <c:pt idx="3">
                  <c:v>0</c:v>
                </c:pt>
              </c:numCache>
            </c:numRef>
          </c:val>
        </c:ser>
        <c:ser>
          <c:idx val="1"/>
          <c:order val="1"/>
          <c:tx>
            <c:strRef>
              <c:f>Sheet1!$C$1</c:f>
              <c:strCache>
                <c:ptCount val="1"/>
                <c:pt idx="0">
                  <c:v>Actual 2014/2015</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0</c:v>
                </c:pt>
                <c:pt idx="1">
                  <c:v>3504</c:v>
                </c:pt>
                <c:pt idx="2">
                  <c:v>622</c:v>
                </c:pt>
                <c:pt idx="3">
                  <c:v>0</c:v>
                </c:pt>
              </c:numCache>
            </c:numRef>
          </c:val>
        </c:ser>
        <c:ser>
          <c:idx val="2"/>
          <c:order val="2"/>
          <c:tx>
            <c:strRef>
              <c:f>Sheet1!$D$1</c:f>
              <c:strCache>
                <c:ptCount val="1"/>
                <c:pt idx="0">
                  <c:v>Budget 2015/2016</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0</c:v>
                </c:pt>
                <c:pt idx="1">
                  <c:v>2500</c:v>
                </c:pt>
                <c:pt idx="2">
                  <c:v>8000</c:v>
                </c:pt>
                <c:pt idx="3">
                  <c:v>0</c:v>
                </c:pt>
              </c:numCache>
            </c:numRef>
          </c:val>
        </c:ser>
        <c:ser>
          <c:idx val="3"/>
          <c:order val="3"/>
          <c:tx>
            <c:strRef>
              <c:f>Sheet1!$E$1</c:f>
              <c:strCache>
                <c:ptCount val="1"/>
                <c:pt idx="0">
                  <c:v>Proposed 2016/2017</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0</c:v>
                </c:pt>
                <c:pt idx="1">
                  <c:v>1500</c:v>
                </c:pt>
                <c:pt idx="2">
                  <c:v>6000</c:v>
                </c:pt>
                <c:pt idx="3">
                  <c:v>0</c:v>
                </c:pt>
              </c:numCache>
            </c:numRef>
          </c:val>
        </c:ser>
        <c:dLbls>
          <c:showLegendKey val="0"/>
          <c:showVal val="0"/>
          <c:showCatName val="0"/>
          <c:showSerName val="0"/>
          <c:showPercent val="0"/>
          <c:showBubbleSize val="0"/>
        </c:dLbls>
        <c:gapWidth val="150"/>
        <c:shape val="box"/>
        <c:axId val="295230496"/>
        <c:axId val="295230888"/>
        <c:axId val="0"/>
      </c:bar3DChart>
      <c:catAx>
        <c:axId val="295230496"/>
        <c:scaling>
          <c:orientation val="minMax"/>
        </c:scaling>
        <c:delete val="0"/>
        <c:axPos val="b"/>
        <c:numFmt formatCode="General" sourceLinked="0"/>
        <c:majorTickMark val="out"/>
        <c:minorTickMark val="none"/>
        <c:tickLblPos val="nextTo"/>
        <c:txPr>
          <a:bodyPr rot="-1740000"/>
          <a:lstStyle/>
          <a:p>
            <a:pPr>
              <a:defRPr sz="1200"/>
            </a:pPr>
            <a:endParaRPr lang="en-US"/>
          </a:p>
        </c:txPr>
        <c:crossAx val="295230888"/>
        <c:crosses val="autoZero"/>
        <c:auto val="1"/>
        <c:lblAlgn val="ctr"/>
        <c:lblOffset val="100"/>
        <c:noMultiLvlLbl val="0"/>
      </c:catAx>
      <c:valAx>
        <c:axId val="295230888"/>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295230496"/>
        <c:crosses val="autoZero"/>
        <c:crossBetween val="between"/>
      </c:valAx>
    </c:plotArea>
    <c:legend>
      <c:legendPos val="b"/>
      <c:layout>
        <c:manualLayout>
          <c:xMode val="edge"/>
          <c:yMode val="edge"/>
          <c:x val="3.022604783097765E-2"/>
          <c:y val="0.67803440664822301"/>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30"/>
      <c:rAngAx val="0"/>
    </c:view3D>
    <c:floor>
      <c:thickness val="0"/>
    </c:floor>
    <c:sideWall>
      <c:thickness val="0"/>
    </c:sideWall>
    <c:backWall>
      <c:thickness val="0"/>
    </c:backWall>
    <c:plotArea>
      <c:layout>
        <c:manualLayout>
          <c:layoutTarget val="inner"/>
          <c:xMode val="edge"/>
          <c:yMode val="edge"/>
          <c:x val="0.19412304364732186"/>
          <c:y val="1.8037487270664829E-2"/>
          <c:w val="0.61695003402352488"/>
          <c:h val="0.79957038977119332"/>
        </c:manualLayout>
      </c:layout>
      <c:pie3DChart>
        <c:varyColors val="1"/>
        <c:ser>
          <c:idx val="0"/>
          <c:order val="0"/>
          <c:tx>
            <c:strRef>
              <c:f>Sheet1!$B$1</c:f>
              <c:strCache>
                <c:ptCount val="1"/>
                <c:pt idx="0">
                  <c:v>Water - $3,265,367</c:v>
                </c:pt>
              </c:strCache>
            </c:strRef>
          </c:tx>
          <c:dPt>
            <c:idx val="0"/>
            <c:bubble3D val="0"/>
            <c:spPr>
              <a:solidFill>
                <a:schemeClr val="tx2">
                  <a:lumMod val="75000"/>
                </a:schemeClr>
              </a:solidFill>
            </c:spPr>
          </c:dPt>
          <c:dLbls>
            <c:dLbl>
              <c:idx val="0"/>
              <c:layout>
                <c:manualLayout>
                  <c:x val="0.16203703703703709"/>
                  <c:y val="0.11129083304683567"/>
                </c:manualLayout>
              </c:layout>
              <c:spPr>
                <a:noFill/>
                <a:ln>
                  <a:noFill/>
                </a:ln>
                <a:effectLst/>
              </c:spPr>
              <c:txPr>
                <a:bodyPr wrap="square" lIns="38100" tIns="19050" rIns="38100" bIns="19050" anchor="ctr">
                  <a:spAutoFit/>
                </a:bodyPr>
                <a:lstStyle/>
                <a:p>
                  <a:pPr>
                    <a:defRPr sz="1200">
                      <a:solidFill>
                        <a:schemeClr val="tx1"/>
                      </a:solidFill>
                    </a:defRPr>
                  </a:pPr>
                  <a:endParaRPr lang="en-US"/>
                </a:p>
              </c:txPr>
              <c:dLblPos val="bestFit"/>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ext>
              </c:extLst>
            </c:dLbl>
            <c:dLbl>
              <c:idx val="1"/>
              <c:layout>
                <c:manualLayout>
                  <c:x val="-9.437396714299601E-3"/>
                  <c:y val="-1.279141497500592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7355764557208126E-2"/>
                  <c:y val="2.448989323946400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15396884417225626"/>
                  <c:y val="-0.1713285794084855"/>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6.0445586662778265E-2"/>
                  <c:y val="7.4485990621897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4832920190531799E-2"/>
                  <c:y val="7.242972893824455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0.10361852337902207"/>
                  <c:y val="-0.21024124290319696"/>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c:spPr>
            <c:txPr>
              <a:bodyPr/>
              <a:lstStyle/>
              <a:p>
                <a:pPr>
                  <a:defRPr sz="1200">
                    <a:solidFill>
                      <a:schemeClr val="tx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15:spPr xmlns:c15="http://schemas.microsoft.com/office/drawing/2012/chart">
                  <a:prstGeom prst="rect">
                    <a:avLst/>
                  </a:prstGeom>
                </c15:spPr>
                <c15:layout/>
              </c:ext>
            </c:extLst>
          </c:dLbls>
          <c:cat>
            <c:strRef>
              <c:f>Sheet1!$A$2:$A$9</c:f>
              <c:strCache>
                <c:ptCount val="8"/>
                <c:pt idx="0">
                  <c:v>Water</c:v>
                </c:pt>
                <c:pt idx="1">
                  <c:v>Penalties</c:v>
                </c:pt>
                <c:pt idx="2">
                  <c:v>Interest</c:v>
                </c:pt>
                <c:pt idx="3">
                  <c:v>Wastewater</c:v>
                </c:pt>
                <c:pt idx="4">
                  <c:v>Svc Charge</c:v>
                </c:pt>
                <c:pt idx="5">
                  <c:v>Misc</c:v>
                </c:pt>
                <c:pt idx="6">
                  <c:v>Reserves</c:v>
                </c:pt>
                <c:pt idx="7">
                  <c:v>Tap Fee</c:v>
                </c:pt>
              </c:strCache>
            </c:strRef>
          </c:cat>
          <c:val>
            <c:numRef>
              <c:f>Sheet1!$B$2:$B$9</c:f>
              <c:numCache>
                <c:formatCode>"$"#,##0</c:formatCode>
                <c:ptCount val="8"/>
                <c:pt idx="0">
                  <c:v>1065000</c:v>
                </c:pt>
                <c:pt idx="1">
                  <c:v>71200</c:v>
                </c:pt>
                <c:pt idx="2">
                  <c:v>945</c:v>
                </c:pt>
                <c:pt idx="3">
                  <c:v>655000</c:v>
                </c:pt>
                <c:pt idx="4">
                  <c:v>12310</c:v>
                </c:pt>
                <c:pt idx="5">
                  <c:v>5000</c:v>
                </c:pt>
                <c:pt idx="6">
                  <c:v>282001</c:v>
                </c:pt>
                <c:pt idx="7">
                  <c:v>4000</c:v>
                </c:pt>
              </c:numCache>
            </c:numRef>
          </c:val>
        </c:ser>
        <c:dLbls>
          <c:showLegendKey val="0"/>
          <c:showVal val="0"/>
          <c:showCatName val="0"/>
          <c:showSerName val="0"/>
          <c:showPercent val="0"/>
          <c:showBubbleSize val="0"/>
          <c:showLeaderLines val="1"/>
        </c:dLbls>
      </c:pie3DChart>
    </c:plotArea>
    <c:legend>
      <c:legendPos val="b"/>
      <c:layout>
        <c:manualLayout>
          <c:xMode val="edge"/>
          <c:yMode val="edge"/>
          <c:x val="3.4132124993809729E-2"/>
          <c:y val="0.85920477034390264"/>
          <c:w val="0.92859109592433031"/>
          <c:h val="0.1183469683689416"/>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7227801332525744"/>
          <c:y val="7.9256121216073658E-2"/>
          <c:w val="0.80977326872602462"/>
          <c:h val="0.40896512935883017"/>
        </c:manualLayout>
      </c:layout>
      <c:bar3DChart>
        <c:barDir val="col"/>
        <c:grouping val="clustered"/>
        <c:varyColors val="0"/>
        <c:ser>
          <c:idx val="0"/>
          <c:order val="0"/>
          <c:tx>
            <c:strRef>
              <c:f>Sheet1!$B$1</c:f>
              <c:strCache>
                <c:ptCount val="1"/>
                <c:pt idx="0">
                  <c:v>Actual 22013/2014</c:v>
                </c:pt>
              </c:strCache>
            </c:strRef>
          </c:tx>
          <c:spPr>
            <a:solidFill>
              <a:srgbClr val="002060"/>
            </a:solidFill>
          </c:spPr>
          <c:invertIfNegative val="0"/>
          <c:cat>
            <c:strRef>
              <c:f>Sheet1!$A$2:$A$5</c:f>
              <c:strCache>
                <c:ptCount val="4"/>
                <c:pt idx="0">
                  <c:v>Personnel</c:v>
                </c:pt>
                <c:pt idx="1">
                  <c:v>Supplies</c:v>
                </c:pt>
                <c:pt idx="2">
                  <c:v>Misc</c:v>
                </c:pt>
                <c:pt idx="3">
                  <c:v>Capital</c:v>
                </c:pt>
              </c:strCache>
            </c:strRef>
          </c:cat>
          <c:val>
            <c:numRef>
              <c:f>Sheet1!$B$2:$B$5</c:f>
              <c:numCache>
                <c:formatCode>"$"#,##0</c:formatCode>
                <c:ptCount val="4"/>
                <c:pt idx="0">
                  <c:v>622744</c:v>
                </c:pt>
                <c:pt idx="1">
                  <c:v>340026</c:v>
                </c:pt>
                <c:pt idx="2">
                  <c:v>880121</c:v>
                </c:pt>
                <c:pt idx="3">
                  <c:v>-66505</c:v>
                </c:pt>
              </c:numCache>
            </c:numRef>
          </c:val>
        </c:ser>
        <c:ser>
          <c:idx val="1"/>
          <c:order val="1"/>
          <c:tx>
            <c:strRef>
              <c:f>Sheet1!$C$1</c:f>
              <c:strCache>
                <c:ptCount val="1"/>
                <c:pt idx="0">
                  <c:v>Actual 2014/2015</c:v>
                </c:pt>
              </c:strCache>
            </c:strRef>
          </c:tx>
          <c:invertIfNegative val="0"/>
          <c:cat>
            <c:strRef>
              <c:f>Sheet1!$A$2:$A$5</c:f>
              <c:strCache>
                <c:ptCount val="4"/>
                <c:pt idx="0">
                  <c:v>Personnel</c:v>
                </c:pt>
                <c:pt idx="1">
                  <c:v>Supplies</c:v>
                </c:pt>
                <c:pt idx="2">
                  <c:v>Misc</c:v>
                </c:pt>
                <c:pt idx="3">
                  <c:v>Capital</c:v>
                </c:pt>
              </c:strCache>
            </c:strRef>
          </c:cat>
          <c:val>
            <c:numRef>
              <c:f>Sheet1!$C$2:$C$5</c:f>
              <c:numCache>
                <c:formatCode>"$"#,##0</c:formatCode>
                <c:ptCount val="4"/>
                <c:pt idx="0">
                  <c:v>732799</c:v>
                </c:pt>
                <c:pt idx="1">
                  <c:v>387262</c:v>
                </c:pt>
                <c:pt idx="2">
                  <c:v>634587</c:v>
                </c:pt>
                <c:pt idx="3">
                  <c:v>41945</c:v>
                </c:pt>
              </c:numCache>
            </c:numRef>
          </c:val>
        </c:ser>
        <c:ser>
          <c:idx val="2"/>
          <c:order val="2"/>
          <c:tx>
            <c:strRef>
              <c:f>Sheet1!$D$1</c:f>
              <c:strCache>
                <c:ptCount val="1"/>
                <c:pt idx="0">
                  <c:v>Budget 2015/2016</c:v>
                </c:pt>
              </c:strCache>
            </c:strRef>
          </c:tx>
          <c:invertIfNegative val="0"/>
          <c:cat>
            <c:strRef>
              <c:f>Sheet1!$A$2:$A$5</c:f>
              <c:strCache>
                <c:ptCount val="4"/>
                <c:pt idx="0">
                  <c:v>Personnel</c:v>
                </c:pt>
                <c:pt idx="1">
                  <c:v>Supplies</c:v>
                </c:pt>
                <c:pt idx="2">
                  <c:v>Misc</c:v>
                </c:pt>
                <c:pt idx="3">
                  <c:v>Capital</c:v>
                </c:pt>
              </c:strCache>
            </c:strRef>
          </c:cat>
          <c:val>
            <c:numRef>
              <c:f>Sheet1!$D$2:$D$5</c:f>
              <c:numCache>
                <c:formatCode>"$"#,##0</c:formatCode>
                <c:ptCount val="4"/>
                <c:pt idx="0">
                  <c:v>625549</c:v>
                </c:pt>
                <c:pt idx="1">
                  <c:v>334450</c:v>
                </c:pt>
                <c:pt idx="2">
                  <c:v>615639</c:v>
                </c:pt>
                <c:pt idx="3">
                  <c:v>85610</c:v>
                </c:pt>
              </c:numCache>
            </c:numRef>
          </c:val>
        </c:ser>
        <c:ser>
          <c:idx val="3"/>
          <c:order val="3"/>
          <c:tx>
            <c:strRef>
              <c:f>Sheet1!$E$1</c:f>
              <c:strCache>
                <c:ptCount val="1"/>
                <c:pt idx="0">
                  <c:v>Proposed 2016/2017</c:v>
                </c:pt>
              </c:strCache>
            </c:strRef>
          </c:tx>
          <c:invertIfNegative val="0"/>
          <c:cat>
            <c:strRef>
              <c:f>Sheet1!$A$2:$A$5</c:f>
              <c:strCache>
                <c:ptCount val="4"/>
                <c:pt idx="0">
                  <c:v>Personnel</c:v>
                </c:pt>
                <c:pt idx="1">
                  <c:v>Supplies</c:v>
                </c:pt>
                <c:pt idx="2">
                  <c:v>Misc</c:v>
                </c:pt>
                <c:pt idx="3">
                  <c:v>Capital</c:v>
                </c:pt>
              </c:strCache>
            </c:strRef>
          </c:cat>
          <c:val>
            <c:numRef>
              <c:f>Sheet1!$E$2:$E$5</c:f>
              <c:numCache>
                <c:formatCode>"$"#,##0</c:formatCode>
                <c:ptCount val="4"/>
                <c:pt idx="0">
                  <c:v>650570</c:v>
                </c:pt>
                <c:pt idx="1">
                  <c:v>343000</c:v>
                </c:pt>
                <c:pt idx="2">
                  <c:v>697738</c:v>
                </c:pt>
                <c:pt idx="3">
                  <c:v>294620</c:v>
                </c:pt>
              </c:numCache>
            </c:numRef>
          </c:val>
        </c:ser>
        <c:dLbls>
          <c:showLegendKey val="0"/>
          <c:showVal val="0"/>
          <c:showCatName val="0"/>
          <c:showSerName val="0"/>
          <c:showPercent val="0"/>
          <c:showBubbleSize val="0"/>
        </c:dLbls>
        <c:gapWidth val="150"/>
        <c:shape val="box"/>
        <c:axId val="295232064"/>
        <c:axId val="295232456"/>
        <c:axId val="0"/>
      </c:bar3DChart>
      <c:catAx>
        <c:axId val="295232064"/>
        <c:scaling>
          <c:orientation val="minMax"/>
        </c:scaling>
        <c:delete val="0"/>
        <c:axPos val="b"/>
        <c:numFmt formatCode="General" sourceLinked="0"/>
        <c:majorTickMark val="out"/>
        <c:minorTickMark val="none"/>
        <c:tickLblPos val="nextTo"/>
        <c:txPr>
          <a:bodyPr rot="-1740000"/>
          <a:lstStyle/>
          <a:p>
            <a:pPr>
              <a:defRPr sz="1200"/>
            </a:pPr>
            <a:endParaRPr lang="en-US"/>
          </a:p>
        </c:txPr>
        <c:crossAx val="295232456"/>
        <c:crosses val="autoZero"/>
        <c:auto val="1"/>
        <c:lblAlgn val="ctr"/>
        <c:lblOffset val="100"/>
        <c:noMultiLvlLbl val="0"/>
      </c:catAx>
      <c:valAx>
        <c:axId val="295232456"/>
        <c:scaling>
          <c:orientation val="minMax"/>
          <c:min val="0"/>
        </c:scaling>
        <c:delete val="0"/>
        <c:axPos val="l"/>
        <c:majorGridlines/>
        <c:numFmt formatCode="&quot;$&quot;#,##0" sourceLinked="1"/>
        <c:majorTickMark val="out"/>
        <c:minorTickMark val="none"/>
        <c:tickLblPos val="nextTo"/>
        <c:txPr>
          <a:bodyPr/>
          <a:lstStyle/>
          <a:p>
            <a:pPr>
              <a:defRPr sz="1200"/>
            </a:pPr>
            <a:endParaRPr lang="en-US"/>
          </a:p>
        </c:txPr>
        <c:crossAx val="295232064"/>
        <c:crosses val="autoZero"/>
        <c:crossBetween val="between"/>
      </c:valAx>
    </c:plotArea>
    <c:legend>
      <c:legendPos val="b"/>
      <c:layout>
        <c:manualLayout>
          <c:xMode val="edge"/>
          <c:yMode val="edge"/>
          <c:x val="3.022604783097765E-2"/>
          <c:y val="0.67803440664822301"/>
          <c:w val="0.88842519685039367"/>
          <c:h val="9.4064491938507688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rAngAx val="0"/>
      <c:perspective val="20"/>
    </c:view3D>
    <c:floor>
      <c:thickness val="0"/>
    </c:floor>
    <c:sideWall>
      <c:thickness val="0"/>
      <c:spPr>
        <a:noFill/>
      </c:spPr>
    </c:sideWall>
    <c:backWall>
      <c:thickness val="0"/>
      <c:spPr>
        <a:noFill/>
      </c:spPr>
    </c:backWall>
    <c:plotArea>
      <c:layout>
        <c:manualLayout>
          <c:layoutTarget val="inner"/>
          <c:xMode val="edge"/>
          <c:yMode val="edge"/>
          <c:x val="0.13358960338291048"/>
          <c:y val="3.8457238299757987E-2"/>
          <c:w val="0.95061728395061729"/>
          <c:h val="0.92115404805168588"/>
        </c:manualLayout>
      </c:layout>
      <c:bar3DChart>
        <c:barDir val="col"/>
        <c:grouping val="standard"/>
        <c:varyColors val="0"/>
        <c:ser>
          <c:idx val="0"/>
          <c:order val="0"/>
          <c:tx>
            <c:strRef>
              <c:f>Sheet1!$B$1</c:f>
              <c:strCache>
                <c:ptCount val="1"/>
                <c:pt idx="0">
                  <c:v>Column1</c:v>
                </c:pt>
              </c:strCache>
            </c:strRef>
          </c:tx>
          <c:spPr>
            <a:solidFill>
              <a:srgbClr val="9BBB59">
                <a:lumMod val="75000"/>
              </a:srgbClr>
            </a:solidFill>
          </c:spPr>
          <c:invertIfNegative val="0"/>
          <c:dPt>
            <c:idx val="0"/>
            <c:invertIfNegative val="0"/>
            <c:bubble3D val="0"/>
            <c:spPr>
              <a:solidFill>
                <a:srgbClr val="002060"/>
              </a:solidFill>
            </c:spPr>
          </c:dPt>
          <c:dPt>
            <c:idx val="1"/>
            <c:invertIfNegative val="0"/>
            <c:bubble3D val="0"/>
            <c:spPr>
              <a:solidFill>
                <a:schemeClr val="accent6">
                  <a:lumMod val="50000"/>
                </a:schemeClr>
              </a:solidFill>
            </c:spPr>
          </c:dPt>
          <c:dPt>
            <c:idx val="3"/>
            <c:invertIfNegative val="0"/>
            <c:bubble3D val="0"/>
            <c:spPr>
              <a:solidFill>
                <a:schemeClr val="accent4">
                  <a:lumMod val="75000"/>
                </a:schemeClr>
              </a:solidFill>
            </c:spPr>
          </c:dPt>
          <c:dLbls>
            <c:dLbl>
              <c:idx val="0"/>
              <c:layout>
                <c:manualLayout>
                  <c:x val="0"/>
                  <c:y val="0.28428256181353129"/>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2362447749586859E-3"/>
                  <c:y val="0.10620609525720114"/>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0864197530864196E-3"/>
                  <c:y val="0.18011768987064178"/>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7.7160493827161626E-3"/>
                  <c:y val="-1.486199575371542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7815689705453615E-4"/>
                  <c:y val="-7.7898041590954981E-2"/>
                </c:manualLayout>
              </c:layout>
              <c:numFmt formatCode="0.00%" sourceLinked="0"/>
              <c:spPr/>
              <c:txPr>
                <a:bodyPr/>
                <a:lstStyle/>
                <a:p>
                  <a:pPr>
                    <a:defRPr sz="1600"/>
                  </a:pPr>
                  <a:endParaRPr lang="en-US"/>
                </a:p>
              </c:txPr>
              <c:showLegendKey val="0"/>
              <c:showVal val="1"/>
              <c:showCatName val="0"/>
              <c:showSerName val="0"/>
              <c:showPercent val="0"/>
              <c:showBubbleSize val="0"/>
              <c:extLst>
                <c:ext xmlns:c15="http://schemas.microsoft.com/office/drawing/2012/chart" uri="{CE6537A1-D6FC-4f65-9D91-7224C49458BB}"/>
              </c:extLst>
            </c:dLbl>
            <c:dLbl>
              <c:idx val="5"/>
              <c:layout>
                <c:manualLayout>
                  <c:x val="-6.8184541168465049E-2"/>
                  <c:y val="6.776862507571190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Personnel</c:v>
                </c:pt>
                <c:pt idx="1">
                  <c:v>Supplies</c:v>
                </c:pt>
                <c:pt idx="2">
                  <c:v>Miscellaneous</c:v>
                </c:pt>
                <c:pt idx="3">
                  <c:v>Capital</c:v>
                </c:pt>
              </c:strCache>
            </c:strRef>
          </c:cat>
          <c:val>
            <c:numRef>
              <c:f>Sheet1!$B$2:$B$5</c:f>
              <c:numCache>
                <c:formatCode>"$"#,##0</c:formatCode>
                <c:ptCount val="4"/>
                <c:pt idx="0">
                  <c:v>650570</c:v>
                </c:pt>
                <c:pt idx="1">
                  <c:v>343000</c:v>
                </c:pt>
                <c:pt idx="2">
                  <c:v>697738</c:v>
                </c:pt>
                <c:pt idx="3">
                  <c:v>294620</c:v>
                </c:pt>
              </c:numCache>
            </c:numRef>
          </c:val>
        </c:ser>
        <c:dLbls>
          <c:showLegendKey val="0"/>
          <c:showVal val="0"/>
          <c:showCatName val="0"/>
          <c:showSerName val="0"/>
          <c:showPercent val="0"/>
          <c:showBubbleSize val="0"/>
        </c:dLbls>
        <c:gapWidth val="83"/>
        <c:gapDepth val="85"/>
        <c:shape val="box"/>
        <c:axId val="295233240"/>
        <c:axId val="295233632"/>
        <c:axId val="293715480"/>
      </c:bar3DChart>
      <c:catAx>
        <c:axId val="295233240"/>
        <c:scaling>
          <c:orientation val="minMax"/>
        </c:scaling>
        <c:delete val="0"/>
        <c:axPos val="b"/>
        <c:numFmt formatCode="General" sourceLinked="0"/>
        <c:majorTickMark val="out"/>
        <c:minorTickMark val="none"/>
        <c:tickLblPos val="nextTo"/>
        <c:txPr>
          <a:bodyPr/>
          <a:lstStyle/>
          <a:p>
            <a:pPr>
              <a:defRPr sz="1800"/>
            </a:pPr>
            <a:endParaRPr lang="en-US"/>
          </a:p>
        </c:txPr>
        <c:crossAx val="295233632"/>
        <c:crosses val="autoZero"/>
        <c:auto val="1"/>
        <c:lblAlgn val="ctr"/>
        <c:lblOffset val="100"/>
        <c:noMultiLvlLbl val="0"/>
      </c:catAx>
      <c:valAx>
        <c:axId val="295233632"/>
        <c:scaling>
          <c:orientation val="minMax"/>
        </c:scaling>
        <c:delete val="0"/>
        <c:axPos val="l"/>
        <c:majorGridlines/>
        <c:numFmt formatCode="&quot;$&quot;#,##0" sourceLinked="1"/>
        <c:majorTickMark val="out"/>
        <c:minorTickMark val="none"/>
        <c:tickLblPos val="nextTo"/>
        <c:txPr>
          <a:bodyPr/>
          <a:lstStyle/>
          <a:p>
            <a:pPr>
              <a:defRPr sz="1800"/>
            </a:pPr>
            <a:endParaRPr lang="en-US"/>
          </a:p>
        </c:txPr>
        <c:crossAx val="295233240"/>
        <c:crosses val="autoZero"/>
        <c:crossBetween val="between"/>
      </c:valAx>
      <c:serAx>
        <c:axId val="293715480"/>
        <c:scaling>
          <c:orientation val="minMax"/>
        </c:scaling>
        <c:delete val="1"/>
        <c:axPos val="b"/>
        <c:majorTickMark val="out"/>
        <c:minorTickMark val="none"/>
        <c:tickLblPos val="none"/>
        <c:crossAx val="295233632"/>
        <c:crosses val="autoZero"/>
      </c:serAx>
      <c:spPr>
        <a:noFill/>
      </c:spPr>
    </c:plotArea>
    <c:plotVisOnly val="1"/>
    <c:dispBlanksAs val="gap"/>
    <c:showDLblsOverMax val="0"/>
  </c:chart>
  <c:spPr>
    <a:noFill/>
  </c:spPr>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60"/>
      <c:rAngAx val="0"/>
    </c:view3D>
    <c:floor>
      <c:thickness val="0"/>
    </c:floor>
    <c:sideWall>
      <c:thickness val="0"/>
    </c:sideWall>
    <c:backWall>
      <c:thickness val="0"/>
    </c:backWall>
    <c:plotArea>
      <c:layout>
        <c:manualLayout>
          <c:layoutTarget val="inner"/>
          <c:xMode val="edge"/>
          <c:yMode val="edge"/>
          <c:x val="0.17203412073490815"/>
          <c:y val="6.0397226466094724E-2"/>
          <c:w val="0.58540516894847605"/>
          <c:h val="0.64662624277557224"/>
        </c:manualLayout>
      </c:layout>
      <c:pie3DChart>
        <c:varyColors val="1"/>
        <c:ser>
          <c:idx val="0"/>
          <c:order val="0"/>
          <c:tx>
            <c:strRef>
              <c:f>Sheet1!$B$1</c:f>
              <c:strCache>
                <c:ptCount val="1"/>
                <c:pt idx="0">
                  <c:v>Sales</c:v>
                </c:pt>
              </c:strCache>
            </c:strRef>
          </c:tx>
          <c:dPt>
            <c:idx val="0"/>
            <c:bubble3D val="0"/>
            <c:spPr>
              <a:solidFill>
                <a:schemeClr val="accent1">
                  <a:lumMod val="20000"/>
                  <a:lumOff val="80000"/>
                </a:schemeClr>
              </a:solidFill>
            </c:spPr>
          </c:dPt>
          <c:dPt>
            <c:idx val="2"/>
            <c:bubble3D val="0"/>
            <c:explosion val="15"/>
          </c:dPt>
          <c:dLbls>
            <c:dLbl>
              <c:idx val="1"/>
              <c:layout>
                <c:manualLayout>
                  <c:x val="0.16825128277884183"/>
                  <c:y val="6.339209699313271E-2"/>
                </c:manualLayout>
              </c:layout>
              <c:tx>
                <c:rich>
                  <a:bodyPr wrap="square" lIns="38100" tIns="19050" rIns="38100" bIns="19050" anchor="ctr">
                    <a:spAutoFit/>
                  </a:bodyPr>
                  <a:lstStyle/>
                  <a:p>
                    <a:pPr>
                      <a:defRPr sz="1400"/>
                    </a:pPr>
                    <a:fld id="{887F7DEB-6494-498F-B2A0-2714B5269959}" type="VALUE">
                      <a:rPr lang="en-US" sz="1400"/>
                      <a:pPr>
                        <a:defRPr sz="1400"/>
                      </a:pPr>
                      <a:t>[VALUE]</a:t>
                    </a:fld>
                    <a:endParaRPr 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3"/>
              <c:layout>
                <c:manualLayout>
                  <c:x val="2.4121266936227567E-2"/>
                  <c:y val="6.285786471234097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1477796694332127E-2"/>
                  <c:y val="-5.057997769272926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2948499680783146E-2"/>
                  <c:y val="-1.2315141447688164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ext>
            </c:extLst>
          </c:dLbls>
          <c:cat>
            <c:strRef>
              <c:f>Sheet1!$A$2:$A$9</c:f>
              <c:strCache>
                <c:ptCount val="8"/>
                <c:pt idx="0">
                  <c:v>Hotel Tax</c:v>
                </c:pt>
                <c:pt idx="1">
                  <c:v>Sales Tax</c:v>
                </c:pt>
                <c:pt idx="2">
                  <c:v>Occupancy Tax</c:v>
                </c:pt>
                <c:pt idx="3">
                  <c:v>Electric Franchise</c:v>
                </c:pt>
                <c:pt idx="4">
                  <c:v>Gas Franchise</c:v>
                </c:pt>
                <c:pt idx="5">
                  <c:v>Telephone Franchise</c:v>
                </c:pt>
                <c:pt idx="6">
                  <c:v>Cable Franchise</c:v>
                </c:pt>
                <c:pt idx="7">
                  <c:v>Street Use Fee</c:v>
                </c:pt>
              </c:strCache>
            </c:strRef>
          </c:cat>
          <c:val>
            <c:numRef>
              <c:f>Sheet1!$B$2:$B$9</c:f>
              <c:numCache>
                <c:formatCode>"$"#,##0</c:formatCode>
                <c:ptCount val="8"/>
                <c:pt idx="0">
                  <c:v>37942</c:v>
                </c:pt>
                <c:pt idx="1">
                  <c:v>569085</c:v>
                </c:pt>
                <c:pt idx="2">
                  <c:v>750</c:v>
                </c:pt>
                <c:pt idx="3">
                  <c:v>143545</c:v>
                </c:pt>
                <c:pt idx="4">
                  <c:v>43138</c:v>
                </c:pt>
                <c:pt idx="5">
                  <c:v>27966</c:v>
                </c:pt>
                <c:pt idx="6">
                  <c:v>33628</c:v>
                </c:pt>
                <c:pt idx="7">
                  <c:v>31000</c:v>
                </c:pt>
              </c:numCache>
            </c:numRef>
          </c:val>
        </c:ser>
        <c:dLbls>
          <c:showLegendKey val="0"/>
          <c:showVal val="0"/>
          <c:showCatName val="0"/>
          <c:showSerName val="0"/>
          <c:showPercent val="0"/>
          <c:showBubbleSize val="0"/>
          <c:showLeaderLines val="0"/>
        </c:dLbls>
      </c:pie3DChart>
    </c:plotArea>
    <c:legend>
      <c:legendPos val="b"/>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Series 1</c:v>
                </c:pt>
              </c:strCache>
            </c:strRef>
          </c:tx>
          <c:invertIfNegative val="0"/>
          <c:dPt>
            <c:idx val="0"/>
            <c:invertIfNegative val="0"/>
            <c:bubble3D val="0"/>
            <c:spPr>
              <a:solidFill>
                <a:schemeClr val="accent2">
                  <a:lumMod val="75000"/>
                </a:schemeClr>
              </a:solidFill>
            </c:spPr>
          </c:dPt>
          <c:dPt>
            <c:idx val="1"/>
            <c:invertIfNegative val="0"/>
            <c:bubble3D val="0"/>
            <c:spPr>
              <a:solidFill>
                <a:schemeClr val="bg2"/>
              </a:solidFill>
            </c:spPr>
          </c:dPt>
          <c:dPt>
            <c:idx val="2"/>
            <c:invertIfNegative val="0"/>
            <c:bubble3D val="0"/>
            <c:spPr>
              <a:solidFill>
                <a:srgbClr val="00B0F0"/>
              </a:solidFill>
            </c:spPr>
          </c:dPt>
          <c:dPt>
            <c:idx val="3"/>
            <c:invertIfNegative val="0"/>
            <c:bubble3D val="0"/>
            <c:spPr>
              <a:solidFill>
                <a:schemeClr val="accent6">
                  <a:lumMod val="75000"/>
                </a:schemeClr>
              </a:solidFill>
            </c:spPr>
          </c:dPt>
          <c:dPt>
            <c:idx val="4"/>
            <c:invertIfNegative val="0"/>
            <c:bubble3D val="0"/>
            <c:spPr>
              <a:solidFill>
                <a:srgbClr val="645577"/>
              </a:solidFill>
            </c:spPr>
          </c:dPt>
          <c:dPt>
            <c:idx val="5"/>
            <c:invertIfNegative val="0"/>
            <c:bubble3D val="0"/>
            <c:spPr>
              <a:solidFill>
                <a:schemeClr val="bg2">
                  <a:lumMod val="50000"/>
                </a:schemeClr>
              </a:solidFill>
            </c:spPr>
          </c:dPt>
          <c:dPt>
            <c:idx val="6"/>
            <c:invertIfNegative val="0"/>
            <c:bubble3D val="0"/>
            <c:spPr>
              <a:solidFill>
                <a:srgbClr val="660066"/>
              </a:solidFill>
            </c:spPr>
          </c:dPt>
          <c:dLbls>
            <c:dLbl>
              <c:idx val="0"/>
              <c:layout>
                <c:manualLayout>
                  <c:x val="3.0864197530864196E-3"/>
                  <c:y val="-2.136894599987422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5432098765432098E-3"/>
                  <c:y val="-1.602670949990571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9.2592592592592587E-3"/>
                  <c:y val="-8.013354749952834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0864197530864764E-3"/>
                  <c:y val="-2.671118249984278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5432098765432098E-3"/>
                  <c:y val="-2.938230074982709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6.1728395061727264E-3"/>
                  <c:y val="-2.13689459998742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4.6296296296296294E-3"/>
                  <c:y val="-1.335559124992139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0864197530863064E-3"/>
                  <c:y val="-1.602670949990566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2010/2011 Actual</c:v>
                </c:pt>
                <c:pt idx="1">
                  <c:v>2011/2012 Actual</c:v>
                </c:pt>
                <c:pt idx="2">
                  <c:v>2012/2013 Actual</c:v>
                </c:pt>
                <c:pt idx="3">
                  <c:v>2013/2014 Actual</c:v>
                </c:pt>
                <c:pt idx="4">
                  <c:v>2014/2015 Actual</c:v>
                </c:pt>
                <c:pt idx="5">
                  <c:v>2015/2016 Budget</c:v>
                </c:pt>
                <c:pt idx="6">
                  <c:v>2015/2016 Pprojected</c:v>
                </c:pt>
                <c:pt idx="7">
                  <c:v>2016/2017 Budget</c:v>
                </c:pt>
              </c:strCache>
            </c:strRef>
          </c:cat>
          <c:val>
            <c:numRef>
              <c:f>Sheet1!$B$2:$B$9</c:f>
              <c:numCache>
                <c:formatCode>"$"#,##0</c:formatCode>
                <c:ptCount val="8"/>
                <c:pt idx="0">
                  <c:v>425616</c:v>
                </c:pt>
                <c:pt idx="1">
                  <c:v>451122</c:v>
                </c:pt>
                <c:pt idx="2">
                  <c:v>481937</c:v>
                </c:pt>
                <c:pt idx="3">
                  <c:v>485823</c:v>
                </c:pt>
                <c:pt idx="4">
                  <c:v>611556</c:v>
                </c:pt>
                <c:pt idx="5">
                  <c:v>502794</c:v>
                </c:pt>
                <c:pt idx="6">
                  <c:v>457313</c:v>
                </c:pt>
                <c:pt idx="7">
                  <c:v>569085</c:v>
                </c:pt>
              </c:numCache>
            </c:numRef>
          </c:val>
        </c:ser>
        <c:dLbls>
          <c:showLegendKey val="0"/>
          <c:showVal val="0"/>
          <c:showCatName val="0"/>
          <c:showSerName val="0"/>
          <c:showPercent val="0"/>
          <c:showBubbleSize val="0"/>
        </c:dLbls>
        <c:gapWidth val="61"/>
        <c:gapDepth val="122"/>
        <c:shape val="box"/>
        <c:axId val="291964960"/>
        <c:axId val="291965352"/>
        <c:axId val="0"/>
      </c:bar3DChart>
      <c:catAx>
        <c:axId val="291964960"/>
        <c:scaling>
          <c:orientation val="minMax"/>
        </c:scaling>
        <c:delete val="0"/>
        <c:axPos val="b"/>
        <c:numFmt formatCode="General" sourceLinked="0"/>
        <c:majorTickMark val="out"/>
        <c:minorTickMark val="none"/>
        <c:tickLblPos val="nextTo"/>
        <c:txPr>
          <a:bodyPr/>
          <a:lstStyle/>
          <a:p>
            <a:pPr>
              <a:defRPr sz="1400"/>
            </a:pPr>
            <a:endParaRPr lang="en-US"/>
          </a:p>
        </c:txPr>
        <c:crossAx val="291965352"/>
        <c:crosses val="autoZero"/>
        <c:auto val="0"/>
        <c:lblAlgn val="ctr"/>
        <c:lblOffset val="100"/>
        <c:noMultiLvlLbl val="0"/>
      </c:catAx>
      <c:valAx>
        <c:axId val="291965352"/>
        <c:scaling>
          <c:orientation val="minMax"/>
        </c:scaling>
        <c:delete val="0"/>
        <c:axPos val="l"/>
        <c:majorGridlines/>
        <c:numFmt formatCode="&quot;$&quot;#,##0" sourceLinked="1"/>
        <c:majorTickMark val="out"/>
        <c:minorTickMark val="none"/>
        <c:tickLblPos val="nextTo"/>
        <c:crossAx val="2919649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995892874501799"/>
          <c:y val="5.1820745671053263E-2"/>
          <c:w val="0.8422632934772043"/>
          <c:h val="0.88469547806731963"/>
        </c:manualLayout>
      </c:layout>
      <c:lineChart>
        <c:grouping val="stacked"/>
        <c:varyColors val="0"/>
        <c:ser>
          <c:idx val="0"/>
          <c:order val="0"/>
          <c:tx>
            <c:strRef>
              <c:f>Sheet1!$B$1</c:f>
              <c:strCache>
                <c:ptCount val="1"/>
                <c:pt idx="0">
                  <c:v>Series 1</c:v>
                </c:pt>
              </c:strCache>
            </c:strRef>
          </c:tx>
          <c:spPr>
            <a:ln w="50800">
              <a:solidFill>
                <a:schemeClr val="tx1"/>
              </a:solidFill>
            </a:ln>
          </c:spPr>
          <c:marker>
            <c:symbol val="diamond"/>
            <c:size val="15"/>
            <c:spPr>
              <a:solidFill>
                <a:srgbClr val="002060"/>
              </a:solidFill>
            </c:spPr>
          </c:marker>
          <c:dLbls>
            <c:dLbl>
              <c:idx val="0"/>
              <c:layout>
                <c:manualLayout>
                  <c:x val="-5.0925925925925923E-2"/>
                  <c:y val="-5.342236499968556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7.4074074074074098E-2"/>
                  <c:y val="5.609348324966979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1728395061728392E-2"/>
                  <c:y val="-6.677795624960700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6358024691358028E-2"/>
                  <c:y val="4.8592688749733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4753086419753084E-2"/>
                  <c:y val="-6.410683799962267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9382716049382831E-2"/>
                  <c:y val="4.273789199974845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5432098765432098E-2"/>
                  <c:y val="6.1435719749638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2.6234567901234681E-2"/>
                  <c:y val="-4.540901024973272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8.3333333333333343E-2"/>
                  <c:y val="-6.4538751200573313E-2"/>
                </c:manualLayout>
              </c:layout>
              <c:showLegendKey val="0"/>
              <c:showVal val="1"/>
              <c:showCatName val="0"/>
              <c:showSerName val="0"/>
              <c:showPercent val="0"/>
              <c:showBubbleSize val="0"/>
              <c:extLst>
                <c:ext xmlns:c15="http://schemas.microsoft.com/office/drawing/2012/chart" uri="{CE6537A1-D6FC-4f65-9D91-7224C49458BB}"/>
              </c:extLst>
            </c:dLbl>
            <c:dLbl>
              <c:idx val="10"/>
              <c:layout>
                <c:manualLayout>
                  <c:x val="0"/>
                  <c:y val="3.6478424591628346E-2"/>
                </c:manualLayout>
              </c:layout>
              <c:showLegendKey val="0"/>
              <c:showVal val="1"/>
              <c:showCatName val="0"/>
              <c:showSerName val="0"/>
              <c:showPercent val="0"/>
              <c:showBubbleSize val="0"/>
              <c:extLst>
                <c:ext xmlns:c15="http://schemas.microsoft.com/office/drawing/2012/chart" uri="{CE6537A1-D6FC-4f65-9D91-7224C49458BB}"/>
              </c:extLst>
            </c:dLbl>
            <c:dLbl>
              <c:idx val="11"/>
              <c:layout>
                <c:manualLayout>
                  <c:x val="-1.5432098765432109E-3"/>
                  <c:y val="-4.4896522574311842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Sheet1!$A$2:$A$9</c:f>
              <c:numCache>
                <c:formatCode>General</c:formatCode>
                <c:ptCount val="8"/>
                <c:pt idx="0">
                  <c:v>2009</c:v>
                </c:pt>
                <c:pt idx="1">
                  <c:v>2010</c:v>
                </c:pt>
                <c:pt idx="2">
                  <c:v>2011</c:v>
                </c:pt>
                <c:pt idx="3">
                  <c:v>2012</c:v>
                </c:pt>
                <c:pt idx="4">
                  <c:v>2013</c:v>
                </c:pt>
                <c:pt idx="5">
                  <c:v>2014</c:v>
                </c:pt>
                <c:pt idx="6">
                  <c:v>2015</c:v>
                </c:pt>
                <c:pt idx="7">
                  <c:v>2016</c:v>
                </c:pt>
              </c:numCache>
            </c:numRef>
          </c:cat>
          <c:val>
            <c:numRef>
              <c:f>Sheet1!$B$2:$B$9</c:f>
              <c:numCache>
                <c:formatCode>"$"#,##0_);[Red]\("$"#,##0\)</c:formatCode>
                <c:ptCount val="8"/>
                <c:pt idx="0">
                  <c:v>144562952</c:v>
                </c:pt>
                <c:pt idx="1">
                  <c:v>141223148</c:v>
                </c:pt>
                <c:pt idx="2">
                  <c:v>130700305</c:v>
                </c:pt>
                <c:pt idx="3">
                  <c:v>135843370</c:v>
                </c:pt>
                <c:pt idx="4">
                  <c:v>135064445</c:v>
                </c:pt>
                <c:pt idx="5">
                  <c:v>127260056</c:v>
                </c:pt>
                <c:pt idx="6" formatCode="&quot;$&quot;#,##0">
                  <c:v>171554968</c:v>
                </c:pt>
                <c:pt idx="7" formatCode="&quot;$&quot;#,##0">
                  <c:v>175419843</c:v>
                </c:pt>
              </c:numCache>
            </c:numRef>
          </c:val>
          <c:smooth val="0"/>
        </c:ser>
        <c:dLbls>
          <c:showLegendKey val="0"/>
          <c:showVal val="0"/>
          <c:showCatName val="0"/>
          <c:showSerName val="0"/>
          <c:showPercent val="0"/>
          <c:showBubbleSize val="0"/>
        </c:dLbls>
        <c:marker val="1"/>
        <c:smooth val="0"/>
        <c:axId val="293226816"/>
        <c:axId val="293227208"/>
      </c:lineChart>
      <c:catAx>
        <c:axId val="293226816"/>
        <c:scaling>
          <c:orientation val="minMax"/>
        </c:scaling>
        <c:delete val="0"/>
        <c:axPos val="b"/>
        <c:numFmt formatCode="General" sourceLinked="1"/>
        <c:majorTickMark val="out"/>
        <c:minorTickMark val="none"/>
        <c:tickLblPos val="nextTo"/>
        <c:txPr>
          <a:bodyPr/>
          <a:lstStyle/>
          <a:p>
            <a:pPr>
              <a:defRPr sz="1200"/>
            </a:pPr>
            <a:endParaRPr lang="en-US"/>
          </a:p>
        </c:txPr>
        <c:crossAx val="293227208"/>
        <c:crosses val="autoZero"/>
        <c:auto val="1"/>
        <c:lblAlgn val="ctr"/>
        <c:lblOffset val="100"/>
        <c:noMultiLvlLbl val="0"/>
      </c:catAx>
      <c:valAx>
        <c:axId val="293227208"/>
        <c:scaling>
          <c:orientation val="minMax"/>
        </c:scaling>
        <c:delete val="0"/>
        <c:axPos val="l"/>
        <c:numFmt formatCode="&quot;$&quot;#,##0_);[Red]\(&quot;$&quot;#,##0\)" sourceLinked="1"/>
        <c:majorTickMark val="out"/>
        <c:minorTickMark val="none"/>
        <c:tickLblPos val="nextTo"/>
        <c:txPr>
          <a:bodyPr/>
          <a:lstStyle/>
          <a:p>
            <a:pPr>
              <a:defRPr sz="1200"/>
            </a:pPr>
            <a:endParaRPr lang="en-US"/>
          </a:p>
        </c:txPr>
        <c:crossAx val="293226816"/>
        <c:crosses val="autoZero"/>
        <c:crossBetween val="between"/>
        <c:majorUnit val="40000000"/>
      </c:valAx>
    </c:plotArea>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26758077654086"/>
          <c:y val="2.2381525226013426E-2"/>
          <c:w val="0.86053890833090307"/>
          <c:h val="0.69020432341790605"/>
        </c:manualLayout>
      </c:layout>
      <c:lineChart>
        <c:grouping val="standard"/>
        <c:varyColors val="0"/>
        <c:ser>
          <c:idx val="0"/>
          <c:order val="0"/>
          <c:tx>
            <c:strRef>
              <c:f>Sheet1!$B$1</c:f>
              <c:strCache>
                <c:ptCount val="1"/>
                <c:pt idx="0">
                  <c:v>M&amp;O</c:v>
                </c:pt>
              </c:strCache>
            </c:strRef>
          </c:tx>
          <c:spPr>
            <a:ln w="50800">
              <a:solidFill>
                <a:schemeClr val="accent3">
                  <a:lumMod val="75000"/>
                </a:schemeClr>
              </a:solidFill>
            </a:ln>
          </c:spPr>
          <c:marker>
            <c:symbol val="diamond"/>
            <c:size val="10"/>
            <c:spPr>
              <a:solidFill>
                <a:srgbClr val="1F497D">
                  <a:lumMod val="75000"/>
                </a:srgbClr>
              </a:solidFill>
              <a:ln w="15875">
                <a:solidFill>
                  <a:schemeClr val="accent6">
                    <a:lumMod val="75000"/>
                  </a:schemeClr>
                </a:solidFill>
              </a:ln>
            </c:spPr>
          </c:marker>
          <c:dLbls>
            <c:dLbl>
              <c:idx val="0"/>
              <c:layout>
                <c:manualLayout>
                  <c:x val="-3.2567087519232533E-2"/>
                  <c:y val="4.464257072032662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4561159380939455E-2"/>
                  <c:y val="-4.621336395450569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753086419753133E-2"/>
                  <c:y val="-3.700947448674261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12694927936639502"/>
                  <c:y val="4.2294353914692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6.4733618823962849E-2"/>
                  <c:y val="4.469273280432097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0925887553529496E-2"/>
                  <c:y val="-5.078245403469394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4.1910369756412026E-2"/>
                  <c:y val="4.448903827407802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5.1981857530966631E-2"/>
                  <c:y val="-4.658684352761665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2.3391812865497075E-2"/>
                  <c:y val="-3.771785119659151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9.9983883593498177E-2"/>
                  <c:y val="5.245610269019614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2.0859919449723957E-2"/>
                  <c:y val="4.5081656459609216E-2"/>
                </c:manualLayout>
              </c:layout>
              <c:tx>
                <c:rich>
                  <a:bodyPr/>
                  <a:lstStyle/>
                  <a:p>
                    <a:fld id="{AD7E6241-EB24-40D5-817A-04AA0D74FADB}" type="VALUE">
                      <a:rPr lang="en-US" baseline="0" smtClean="0"/>
                      <a:pPr/>
                      <a:t>[VALUE]</a:t>
                    </a:fld>
                    <a:endParaRPr lang="en-US"/>
                  </a:p>
                </c:rich>
              </c:tx>
              <c:dLblPos val="r"/>
              <c:showLegendKey val="0"/>
              <c:showVal val="1"/>
              <c:showCatName val="1"/>
              <c:showSerName val="0"/>
              <c:showPercent val="0"/>
              <c:showBubbleSize val="0"/>
              <c:extLst>
                <c:ext xmlns:c15="http://schemas.microsoft.com/office/drawing/2012/chart" uri="{CE6537A1-D6FC-4f65-9D91-7224C49458BB}">
                  <c15:layout/>
                  <c15:dlblFieldTable/>
                  <c15:showDataLabelsRange val="0"/>
                </c:ext>
              </c:extLst>
            </c:dLbl>
            <c:dLbl>
              <c:idx val="11"/>
              <c:layout>
                <c:manualLayout>
                  <c:x val="-4.1717123721603869E-2"/>
                  <c:y val="-5.501020705745116E-2"/>
                </c:manualLayout>
              </c:layout>
              <c:tx>
                <c:rich>
                  <a:bodyPr/>
                  <a:lstStyle/>
                  <a:p>
                    <a:r>
                      <a:rPr lang="en-US" baseline="0" dirty="0" smtClean="0"/>
                      <a:t> </a:t>
                    </a:r>
                    <a:fld id="{912DB3F9-6833-4037-B04C-464D319A894C}" type="VALUE">
                      <a:rPr lang="en-US" baseline="0"/>
                      <a:pPr/>
                      <a:t>[VALUE]</a:t>
                    </a:fld>
                    <a:endParaRPr lang="en-US" baseline="0" dirty="0" smtClean="0"/>
                  </a:p>
                </c:rich>
              </c:tx>
              <c:dLblPos val="r"/>
              <c:showLegendKey val="0"/>
              <c:showVal val="1"/>
              <c:showCatName val="1"/>
              <c:showSerName val="0"/>
              <c:showPercent val="0"/>
              <c:showBubbleSize val="0"/>
              <c:extLst>
                <c:ext xmlns:c15="http://schemas.microsoft.com/office/drawing/2012/chart" uri="{CE6537A1-D6FC-4f65-9D91-7224C49458BB}">
                  <c15:layout/>
                  <c15:dlblFieldTable/>
                  <c15:showDataLabelsRange val="0"/>
                </c:ext>
              </c:extLst>
            </c:dLbl>
            <c:dLbl>
              <c:idx val="12"/>
              <c:layout>
                <c:manualLayout>
                  <c:x val="-2.9239766081871343E-3"/>
                  <c:y val="-3.1547811391285416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a:pPr>
                <a:endParaRPr lang="en-US"/>
              </a:p>
            </c:txPr>
            <c:dLblPos val="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05/06</c:v>
                </c:pt>
                <c:pt idx="1">
                  <c:v>06/07</c:v>
                </c:pt>
                <c:pt idx="2">
                  <c:v>07/08</c:v>
                </c:pt>
                <c:pt idx="3">
                  <c:v>08/09</c:v>
                </c:pt>
                <c:pt idx="4">
                  <c:v>09/10</c:v>
                </c:pt>
                <c:pt idx="5">
                  <c:v>10/11</c:v>
                </c:pt>
                <c:pt idx="6">
                  <c:v>11/12</c:v>
                </c:pt>
                <c:pt idx="7">
                  <c:v>12/13</c:v>
                </c:pt>
                <c:pt idx="8">
                  <c:v>13/14</c:v>
                </c:pt>
                <c:pt idx="9">
                  <c:v>14/15</c:v>
                </c:pt>
                <c:pt idx="10">
                  <c:v>15/16</c:v>
                </c:pt>
                <c:pt idx="11">
                  <c:v>16/17</c:v>
                </c:pt>
              </c:strCache>
            </c:strRef>
          </c:cat>
          <c:val>
            <c:numRef>
              <c:f>Sheet1!$B$2:$B$13</c:f>
              <c:numCache>
                <c:formatCode>#,##0.000000</c:formatCode>
                <c:ptCount val="12"/>
                <c:pt idx="0">
                  <c:v>0.53500000000000003</c:v>
                </c:pt>
                <c:pt idx="1">
                  <c:v>0.56899999999999995</c:v>
                </c:pt>
                <c:pt idx="2">
                  <c:v>0.56899999999999995</c:v>
                </c:pt>
                <c:pt idx="3">
                  <c:v>0.57194</c:v>
                </c:pt>
                <c:pt idx="4">
                  <c:v>0.57194</c:v>
                </c:pt>
                <c:pt idx="5">
                  <c:v>0.57194</c:v>
                </c:pt>
                <c:pt idx="6">
                  <c:v>0.46457100000000001</c:v>
                </c:pt>
                <c:pt idx="7">
                  <c:v>0.46457100000000001</c:v>
                </c:pt>
                <c:pt idx="8">
                  <c:v>0.457457</c:v>
                </c:pt>
                <c:pt idx="9">
                  <c:v>0.457959</c:v>
                </c:pt>
                <c:pt idx="10">
                  <c:v>0.52</c:v>
                </c:pt>
                <c:pt idx="11">
                  <c:v>0.56075200000000003</c:v>
                </c:pt>
              </c:numCache>
            </c:numRef>
          </c:val>
          <c:smooth val="0"/>
        </c:ser>
        <c:ser>
          <c:idx val="1"/>
          <c:order val="1"/>
          <c:tx>
            <c:strRef>
              <c:f>Sheet1!$C$1</c:f>
              <c:strCache>
                <c:ptCount val="1"/>
                <c:pt idx="0">
                  <c:v>I&amp;S</c:v>
                </c:pt>
              </c:strCache>
            </c:strRef>
          </c:tx>
          <c:dLbls>
            <c:dLbl>
              <c:idx val="0"/>
              <c:layout>
                <c:manualLayout>
                  <c:x val="-3.1609195402298874E-2"/>
                  <c:y val="-4.166666666666675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8850574712643702E-2"/>
                  <c:y val="3.009259259259259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1666666666666664E-2"/>
                  <c:y val="-5.092592592592601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166666666666672E-2"/>
                  <c:y val="3.70370370370370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1724137931034538E-2"/>
                  <c:y val="-4.398148148148148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7241379310344827E-2"/>
                  <c:y val="2.314814814814814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1724137931034586E-2"/>
                  <c:y val="-3.703703703703712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5919540229885055E-2"/>
                  <c:y val="3.009259259259259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5.3160919540229994E-2"/>
                  <c:y val="-4.166666666666666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5.459770114942529E-2"/>
                  <c:y val="3.703703703703695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1.1494252873563218E-2"/>
                  <c:y val="-4.39814814814815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Sheet1!$A$2:$A$13</c:f>
              <c:strCache>
                <c:ptCount val="12"/>
                <c:pt idx="0">
                  <c:v>05/06</c:v>
                </c:pt>
                <c:pt idx="1">
                  <c:v>06/07</c:v>
                </c:pt>
                <c:pt idx="2">
                  <c:v>07/08</c:v>
                </c:pt>
                <c:pt idx="3">
                  <c:v>08/09</c:v>
                </c:pt>
                <c:pt idx="4">
                  <c:v>09/10</c:v>
                </c:pt>
                <c:pt idx="5">
                  <c:v>10/11</c:v>
                </c:pt>
                <c:pt idx="6">
                  <c:v>11/12</c:v>
                </c:pt>
                <c:pt idx="7">
                  <c:v>12/13</c:v>
                </c:pt>
                <c:pt idx="8">
                  <c:v>13/14</c:v>
                </c:pt>
                <c:pt idx="9">
                  <c:v>14/15</c:v>
                </c:pt>
                <c:pt idx="10">
                  <c:v>15/16</c:v>
                </c:pt>
                <c:pt idx="11">
                  <c:v>16/17</c:v>
                </c:pt>
              </c:strCache>
            </c:strRef>
          </c:cat>
          <c:val>
            <c:numRef>
              <c:f>Sheet1!$C$2:$C$13</c:f>
              <c:numCache>
                <c:formatCode>0.000000</c:formatCode>
                <c:ptCount val="12"/>
                <c:pt idx="0">
                  <c:v>7.9899999999999999E-2</c:v>
                </c:pt>
                <c:pt idx="1">
                  <c:v>7.0999999999999994E-2</c:v>
                </c:pt>
                <c:pt idx="2">
                  <c:v>7.0999999999999994E-2</c:v>
                </c:pt>
                <c:pt idx="3">
                  <c:v>6.3548999999999994E-2</c:v>
                </c:pt>
                <c:pt idx="4">
                  <c:v>6.3548999999999994E-2</c:v>
                </c:pt>
                <c:pt idx="5">
                  <c:v>6.3548999999999994E-2</c:v>
                </c:pt>
                <c:pt idx="6">
                  <c:v>0.18542900000000001</c:v>
                </c:pt>
                <c:pt idx="7">
                  <c:v>0.18542900000000001</c:v>
                </c:pt>
                <c:pt idx="8">
                  <c:v>0.19254299999999999</c:v>
                </c:pt>
                <c:pt idx="9">
                  <c:v>0.19204099999999999</c:v>
                </c:pt>
                <c:pt idx="10">
                  <c:v>0.120046</c:v>
                </c:pt>
                <c:pt idx="11">
                  <c:v>0.11429400000000001</c:v>
                </c:pt>
              </c:numCache>
            </c:numRef>
          </c:val>
          <c:smooth val="0"/>
        </c:ser>
        <c:dLbls>
          <c:showLegendKey val="0"/>
          <c:showVal val="0"/>
          <c:showCatName val="0"/>
          <c:showSerName val="0"/>
          <c:showPercent val="0"/>
          <c:showBubbleSize val="0"/>
        </c:dLbls>
        <c:marker val="1"/>
        <c:smooth val="0"/>
        <c:axId val="293227992"/>
        <c:axId val="293228384"/>
      </c:lineChart>
      <c:catAx>
        <c:axId val="293227992"/>
        <c:scaling>
          <c:orientation val="minMax"/>
        </c:scaling>
        <c:delete val="0"/>
        <c:axPos val="b"/>
        <c:numFmt formatCode="General" sourceLinked="1"/>
        <c:majorTickMark val="out"/>
        <c:minorTickMark val="none"/>
        <c:tickLblPos val="nextTo"/>
        <c:txPr>
          <a:bodyPr/>
          <a:lstStyle/>
          <a:p>
            <a:pPr>
              <a:defRPr sz="1400"/>
            </a:pPr>
            <a:endParaRPr lang="en-US"/>
          </a:p>
        </c:txPr>
        <c:crossAx val="293228384"/>
        <c:crosses val="autoZero"/>
        <c:auto val="1"/>
        <c:lblAlgn val="ctr"/>
        <c:lblOffset val="100"/>
        <c:noMultiLvlLbl val="0"/>
      </c:catAx>
      <c:valAx>
        <c:axId val="293228384"/>
        <c:scaling>
          <c:orientation val="minMax"/>
        </c:scaling>
        <c:delete val="0"/>
        <c:axPos val="l"/>
        <c:numFmt formatCode="#,##0.000000" sourceLinked="1"/>
        <c:majorTickMark val="out"/>
        <c:minorTickMark val="none"/>
        <c:tickLblPos val="nextTo"/>
        <c:txPr>
          <a:bodyPr/>
          <a:lstStyle/>
          <a:p>
            <a:pPr>
              <a:defRPr sz="1400"/>
            </a:pPr>
            <a:endParaRPr lang="en-US"/>
          </a:p>
        </c:txPr>
        <c:crossAx val="293227992"/>
        <c:crosses val="autoZero"/>
        <c:crossBetween val="between"/>
      </c:valAx>
      <c:spPr>
        <a:noFill/>
        <a:ln w="25400">
          <a:noFill/>
        </a:ln>
      </c:spPr>
    </c:plotArea>
    <c:plotVisOnly val="1"/>
    <c:dispBlanksAs val="gap"/>
    <c:showDLblsOverMax val="0"/>
  </c:chart>
  <c:txPr>
    <a:bodyPr/>
    <a:lstStyle/>
    <a:p>
      <a:pPr>
        <a:defRPr sz="16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37608146203947"/>
          <c:y val="0.11954401222235281"/>
          <c:w val="0.81629058520462716"/>
          <c:h val="0.61217260155913356"/>
        </c:manualLayout>
      </c:layout>
      <c:lineChart>
        <c:grouping val="standard"/>
        <c:varyColors val="0"/>
        <c:ser>
          <c:idx val="0"/>
          <c:order val="0"/>
          <c:spPr>
            <a:ln w="44450" cap="rnd">
              <a:solidFill>
                <a:srgbClr val="CCFF99"/>
              </a:solidFill>
              <a:round/>
            </a:ln>
            <a:effectLst/>
          </c:spPr>
          <c:marker>
            <c:symbol val="none"/>
          </c:marker>
          <c:dLbls>
            <c:dLbl>
              <c:idx val="0"/>
              <c:delete val="1"/>
              <c:extLst>
                <c:ext xmlns:c15="http://schemas.microsoft.com/office/drawing/2012/chart" uri="{CE6537A1-D6FC-4f65-9D91-7224C49458BB}"/>
              </c:extLst>
            </c:dLbl>
            <c:dLbl>
              <c:idx val="2"/>
              <c:layout>
                <c:manualLayout>
                  <c:x val="-0.14506172839506173"/>
                  <c:y val="9.840913542523593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10493827160493829"/>
                  <c:y val="9.27972343009362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7.5617283950617287E-2"/>
                  <c:y val="0.10714576722685774"/>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5555555555555552E-2"/>
                  <c:y val="8.99911858032671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6975308641975308E-2"/>
                  <c:y val="0.10714576722685774"/>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0.15277777777777779"/>
                  <c:y val="-0.25534897214139846"/>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0.13271604938271606"/>
                  <c:y val="-5.331462055699527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9.4135802469135804E-2"/>
                  <c:y val="-6.4538751200573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0.10030864197530864"/>
                  <c:y val="-6.4538751200573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5432098765432212E-2"/>
                  <c:y val="-5.33146205569952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1.2345679012345678E-2"/>
                  <c:y val="-0.1515257636883024"/>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1.5432098765432098E-3"/>
                  <c:y val="1.2437810945273632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CCFF99"/>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CCFF99"/>
                      </a:solidFill>
                      <a:round/>
                    </a:ln>
                    <a:effectLst/>
                  </c:spPr>
                </c15:leaderLines>
              </c:ext>
            </c:extLst>
          </c:dLbls>
          <c:cat>
            <c:strRef>
              <c:f>Sheet1!$A$2:$A$14</c:f>
              <c:strCache>
                <c:ptCount val="13"/>
                <c:pt idx="0">
                  <c:v> </c:v>
                </c:pt>
                <c:pt idx="1">
                  <c:v>05/06</c:v>
                </c:pt>
                <c:pt idx="2">
                  <c:v>06/07</c:v>
                </c:pt>
                <c:pt idx="3">
                  <c:v>07/08</c:v>
                </c:pt>
                <c:pt idx="4">
                  <c:v>08/09</c:v>
                </c:pt>
                <c:pt idx="5">
                  <c:v>09/10</c:v>
                </c:pt>
                <c:pt idx="6">
                  <c:v>10/11</c:v>
                </c:pt>
                <c:pt idx="7">
                  <c:v>11/12</c:v>
                </c:pt>
                <c:pt idx="8">
                  <c:v>12/13</c:v>
                </c:pt>
                <c:pt idx="9">
                  <c:v>13/14</c:v>
                </c:pt>
                <c:pt idx="10">
                  <c:v>14/15</c:v>
                </c:pt>
                <c:pt idx="11">
                  <c:v>15/16</c:v>
                </c:pt>
                <c:pt idx="12">
                  <c:v>16/17</c:v>
                </c:pt>
              </c:strCache>
            </c:strRef>
          </c:cat>
          <c:val>
            <c:numRef>
              <c:f>Sheet1!$B$1:$B$14</c:f>
              <c:numCache>
                <c:formatCode>General</c:formatCode>
                <c:ptCount val="14"/>
                <c:pt idx="0" formatCode="&quot;$&quot;#,##0">
                  <c:v>0</c:v>
                </c:pt>
                <c:pt idx="2" formatCode="&quot;$&quot;#,##0">
                  <c:v>86874</c:v>
                </c:pt>
                <c:pt idx="3" formatCode="&quot;$&quot;#,##0">
                  <c:v>83617</c:v>
                </c:pt>
                <c:pt idx="4" formatCode="&quot;$&quot;#,##0">
                  <c:v>91858</c:v>
                </c:pt>
                <c:pt idx="5" formatCode="&quot;$&quot;#,##0">
                  <c:v>82218</c:v>
                </c:pt>
                <c:pt idx="6" formatCode="&quot;$&quot;#,##0">
                  <c:v>92531</c:v>
                </c:pt>
                <c:pt idx="7" formatCode="&quot;$&quot;#,##0">
                  <c:v>89746</c:v>
                </c:pt>
                <c:pt idx="8" formatCode="&quot;$&quot;#,##0">
                  <c:v>236647</c:v>
                </c:pt>
                <c:pt idx="9" formatCode="&quot;$&quot;#,##0">
                  <c:v>247807</c:v>
                </c:pt>
                <c:pt idx="10" formatCode="&quot;$&quot;#,##0">
                  <c:v>288394</c:v>
                </c:pt>
                <c:pt idx="11" formatCode="&quot;$&quot;#,##0">
                  <c:v>310638</c:v>
                </c:pt>
                <c:pt idx="12" formatCode="&quot;$&quot;#,##0">
                  <c:v>196942</c:v>
                </c:pt>
                <c:pt idx="13" formatCode="&quot;$&quot;#,##0">
                  <c:v>200494</c:v>
                </c:pt>
              </c:numCache>
            </c:numRef>
          </c:val>
          <c:smooth val="0"/>
          <c:extLst>
            <c:ext xmlns:c15="http://schemas.microsoft.com/office/drawing/2012/chart" uri="{02D57815-91ED-43cb-92C2-25804820EDAC}">
              <c15:filteredSeriesTitle>
                <c15:tx>
                  <c:strRef>
                    <c:extLst>
                      <c:ext uri="{02D57815-91ED-43cb-92C2-25804820EDAC}">
                        <c15:formulaRef>
                          <c15:sqref>Sheet1!#REF!</c15:sqref>
                        </c15:formulaRef>
                      </c:ext>
                    </c:extLst>
                    <c:strCache>
                      <c:ptCount val="1"/>
                      <c:pt idx="0">
                        <c:v>#REF!</c:v>
                      </c:pt>
                    </c:strCache>
                  </c:strRef>
                </c15:tx>
              </c15:filteredSeriesTitle>
            </c:ext>
          </c:extLst>
        </c:ser>
        <c:ser>
          <c:idx val="1"/>
          <c:order val="1"/>
          <c:spPr>
            <a:ln w="41275" cap="rnd">
              <a:solidFill>
                <a:schemeClr val="tx1"/>
              </a:solidFill>
              <a:round/>
            </a:ln>
            <a:effectLst/>
          </c:spPr>
          <c:marker>
            <c:symbol val="none"/>
          </c:marker>
          <c:dLbls>
            <c:dLbl>
              <c:idx val="0"/>
              <c:delete val="1"/>
              <c:extLst>
                <c:ext xmlns:c15="http://schemas.microsoft.com/office/drawing/2012/chart" uri="{CE6537A1-D6FC-4f65-9D91-7224C49458BB}"/>
              </c:extLst>
            </c:dLbl>
            <c:dLbl>
              <c:idx val="2"/>
              <c:layout>
                <c:manualLayout>
                  <c:x val="-0.12962962962962962"/>
                  <c:y val="-6.4538751200573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9.7222222222222279E-2"/>
                  <c:y val="-6.4538751200573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6.4814814814814811E-2"/>
                  <c:y val="-6.4538751200573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7839506172839566E-2"/>
                  <c:y val="-6.4538751200573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2407407407407524E-2"/>
                  <c:y val="-6.4538751200573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8518518518518406E-2"/>
                  <c:y val="-3.086635926983936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6.1728395061728392E-3"/>
                  <c:y val="-1.122413064357795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2.1604938271604937E-2"/>
                  <c:y val="-1.964222862626151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0.10185185185185185"/>
                  <c:y val="1.122413064357790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7.716049382716049E-2"/>
                  <c:y val="5.050858789610073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2.3148148148148147E-2"/>
                  <c:y val="8.698701248772913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1.5432098765432098E-3"/>
                  <c:y val="-1.741293532338308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olidFill>
                      <a:round/>
                    </a:ln>
                    <a:effectLst/>
                  </c:spPr>
                </c15:leaderLines>
              </c:ext>
            </c:extLst>
          </c:dLbls>
          <c:cat>
            <c:strRef>
              <c:f>Sheet1!$A$2:$A$14</c:f>
              <c:strCache>
                <c:ptCount val="13"/>
                <c:pt idx="0">
                  <c:v> </c:v>
                </c:pt>
                <c:pt idx="1">
                  <c:v>05/06</c:v>
                </c:pt>
                <c:pt idx="2">
                  <c:v>06/07</c:v>
                </c:pt>
                <c:pt idx="3">
                  <c:v>07/08</c:v>
                </c:pt>
                <c:pt idx="4">
                  <c:v>08/09</c:v>
                </c:pt>
                <c:pt idx="5">
                  <c:v>09/10</c:v>
                </c:pt>
                <c:pt idx="6">
                  <c:v>10/11</c:v>
                </c:pt>
                <c:pt idx="7">
                  <c:v>11/12</c:v>
                </c:pt>
                <c:pt idx="8">
                  <c:v>12/13</c:v>
                </c:pt>
                <c:pt idx="9">
                  <c:v>13/14</c:v>
                </c:pt>
                <c:pt idx="10">
                  <c:v>14/15</c:v>
                </c:pt>
                <c:pt idx="11">
                  <c:v>15/16</c:v>
                </c:pt>
                <c:pt idx="12">
                  <c:v>16/17</c:v>
                </c:pt>
              </c:strCache>
            </c:strRef>
          </c:cat>
          <c:val>
            <c:numRef>
              <c:f>Sheet1!$C$1:$C$14</c:f>
              <c:numCache>
                <c:formatCode>General</c:formatCode>
                <c:ptCount val="14"/>
                <c:pt idx="0" formatCode="&quot;$&quot;#,##0">
                  <c:v>0</c:v>
                </c:pt>
                <c:pt idx="2" formatCode="&quot;$&quot;#,##0">
                  <c:v>100000</c:v>
                </c:pt>
                <c:pt idx="3" formatCode="&quot;$&quot;#,##0">
                  <c:v>100000</c:v>
                </c:pt>
                <c:pt idx="4" formatCode="&quot;$&quot;#,##0">
                  <c:v>100000</c:v>
                </c:pt>
                <c:pt idx="5" formatCode="&quot;$&quot;#,##0">
                  <c:v>100000</c:v>
                </c:pt>
                <c:pt idx="6" formatCode="&quot;$&quot;#,##0">
                  <c:v>100000</c:v>
                </c:pt>
                <c:pt idx="7" formatCode="&quot;$&quot;#,##0">
                  <c:v>100000</c:v>
                </c:pt>
                <c:pt idx="8" formatCode="&quot;$&quot;#,##0">
                  <c:v>86000</c:v>
                </c:pt>
                <c:pt idx="9" formatCode="&quot;$&quot;#,##0">
                  <c:v>0</c:v>
                </c:pt>
                <c:pt idx="10" formatCode="&quot;$&quot;#,##0">
                  <c:v>219100</c:v>
                </c:pt>
                <c:pt idx="11" formatCode="&quot;$&quot;#,##0">
                  <c:v>213575</c:v>
                </c:pt>
                <c:pt idx="12" formatCode="&quot;$&quot;#,##0">
                  <c:v>215950</c:v>
                </c:pt>
                <c:pt idx="13" formatCode="&quot;$&quot;#,##0">
                  <c:v>215900</c:v>
                </c:pt>
              </c:numCache>
            </c:numRef>
          </c:val>
          <c:smooth val="0"/>
          <c:extLst>
            <c:ext xmlns:c15="http://schemas.microsoft.com/office/drawing/2012/chart" uri="{02D57815-91ED-43cb-92C2-25804820EDAC}">
              <c15:filteredSeriesTitle>
                <c15:tx>
                  <c:strRef>
                    <c:extLst>
                      <c:ext uri="{02D57815-91ED-43cb-92C2-25804820EDAC}">
                        <c15:formulaRef>
                          <c15:sqref>Sheet1!#REF!</c15:sqref>
                        </c15:formulaRef>
                      </c:ext>
                    </c:extLst>
                    <c:strCache>
                      <c:ptCount val="1"/>
                      <c:pt idx="0">
                        <c:v>#REF!</c:v>
                      </c:pt>
                    </c:strCache>
                  </c:strRef>
                </c15:tx>
              </c15:filteredSeriesTitle>
            </c:ext>
          </c:extLst>
        </c:ser>
        <c:dLbls>
          <c:showLegendKey val="0"/>
          <c:showVal val="0"/>
          <c:showCatName val="0"/>
          <c:showSerName val="0"/>
          <c:showPercent val="0"/>
          <c:showBubbleSize val="0"/>
        </c:dLbls>
        <c:smooth val="0"/>
        <c:axId val="293229560"/>
        <c:axId val="293229952"/>
      </c:lineChart>
      <c:catAx>
        <c:axId val="293229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93229952"/>
        <c:crosses val="autoZero"/>
        <c:auto val="1"/>
        <c:lblAlgn val="ctr"/>
        <c:lblOffset val="100"/>
        <c:noMultiLvlLbl val="0"/>
      </c:catAx>
      <c:valAx>
        <c:axId val="293229952"/>
        <c:scaling>
          <c:orientation val="minMax"/>
        </c:scaling>
        <c:delete val="0"/>
        <c:axPos val="l"/>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932295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70"/>
      <c:rAngAx val="0"/>
    </c:view3D>
    <c:floor>
      <c:thickness val="0"/>
    </c:floor>
    <c:sideWall>
      <c:thickness val="0"/>
    </c:sideWall>
    <c:backWall>
      <c:thickness val="0"/>
    </c:backWall>
    <c:plotArea>
      <c:layout>
        <c:manualLayout>
          <c:layoutTarget val="inner"/>
          <c:xMode val="edge"/>
          <c:yMode val="edge"/>
          <c:x val="8.2561728395061734E-2"/>
          <c:y val="8.4948109385781526E-2"/>
          <c:w val="0.84104938271604934"/>
          <c:h val="0.81326758526306997"/>
        </c:manualLayout>
      </c:layout>
      <c:pie3DChart>
        <c:varyColors val="1"/>
        <c:ser>
          <c:idx val="0"/>
          <c:order val="0"/>
          <c:tx>
            <c:strRef>
              <c:f>Sheet1!$B$1</c:f>
              <c:strCache>
                <c:ptCount val="1"/>
                <c:pt idx="0">
                  <c:v>Sales</c:v>
                </c:pt>
              </c:strCache>
            </c:strRef>
          </c:tx>
          <c:dPt>
            <c:idx val="1"/>
            <c:bubble3D val="0"/>
            <c:spPr>
              <a:solidFill>
                <a:schemeClr val="accent6">
                  <a:lumMod val="50000"/>
                </a:schemeClr>
              </a:solidFill>
            </c:spPr>
          </c:dPt>
          <c:dPt>
            <c:idx val="2"/>
            <c:bubble3D val="0"/>
            <c:spPr>
              <a:solidFill>
                <a:srgbClr val="002060"/>
              </a:solidFill>
            </c:spPr>
          </c:dPt>
          <c:dPt>
            <c:idx val="3"/>
            <c:bubble3D val="0"/>
            <c:spPr>
              <a:solidFill>
                <a:schemeClr val="bg1">
                  <a:lumMod val="95000"/>
                  <a:lumOff val="5000"/>
                </a:schemeClr>
              </a:solidFill>
            </c:spPr>
          </c:dPt>
          <c:dLbls>
            <c:dLbl>
              <c:idx val="0"/>
              <c:layout/>
              <c:tx>
                <c:rich>
                  <a:bodyPr/>
                  <a:lstStyle/>
                  <a:p>
                    <a:fld id="{03475333-4D7B-4B47-B638-893BBBB27F6A}" type="CATEGORYNAME">
                      <a:rPr lang="en-US" smtClean="0"/>
                      <a:pPr/>
                      <a:t>[CATEGORY NAME]</a:t>
                    </a:fld>
                    <a:r>
                      <a:rPr lang="en-US" baseline="0" smtClean="0"/>
                      <a:t> </a:t>
                    </a:r>
                    <a:fld id="{2C486C59-86FC-49E8-97F8-E1B2D4D1EBE9}" type="VALUE">
                      <a:rPr lang="en-US" baseline="0" smtClean="0"/>
                      <a:pPr/>
                      <a:t>[VALUE]</a:t>
                    </a:fld>
                    <a:r>
                      <a:rPr lang="en-US" baseline="0" smtClean="0"/>
                      <a:t> </a:t>
                    </a:r>
                    <a:fld id="{C50F86BF-CDE8-4578-920F-A2EB020BA940}" type="PERCENTAGE">
                      <a:rPr lang="en-US" baseline="0"/>
                      <a:pPr/>
                      <a:t>[PERCENTAGE]</a:t>
                    </a:fld>
                    <a:endParaRPr lang="en-US" baseline="0" smtClean="0"/>
                  </a:p>
                </c:rich>
              </c:tx>
              <c:showLegendKey val="0"/>
              <c:showVal val="1"/>
              <c:showCatName val="1"/>
              <c:showSerName val="0"/>
              <c:showPercent val="1"/>
              <c:showBubbleSize val="0"/>
              <c:extLst>
                <c:ext xmlns:c15="http://schemas.microsoft.com/office/drawing/2012/chart" uri="{CE6537A1-D6FC-4f65-9D91-7224C49458BB}">
                  <c15:layout/>
                  <c15:dlblFieldTable/>
                  <c15:showDataLabelsRange val="0"/>
                </c:ext>
              </c:extLst>
            </c:dLbl>
            <c:dLbl>
              <c:idx val="1"/>
              <c:layout>
                <c:manualLayout>
                  <c:x val="-0.20178811849907649"/>
                  <c:y val="-0.32644080386870156"/>
                </c:manualLayout>
              </c:layout>
              <c:tx>
                <c:rich>
                  <a:bodyPr/>
                  <a:lstStyle/>
                  <a:p>
                    <a:fld id="{C43796EF-8338-49A5-8187-BBE6D5011CFC}" type="CATEGORYNAME">
                      <a:rPr lang="en-US" smtClean="0"/>
                      <a:pPr/>
                      <a:t>[CATEGORY NAME]</a:t>
                    </a:fld>
                    <a:r>
                      <a:rPr lang="en-US" baseline="0" dirty="0" smtClean="0"/>
                      <a:t>  </a:t>
                    </a:r>
                    <a:fld id="{644C0A2F-B6D0-4A84-8D8C-F952EE795EDF}" type="VALUE">
                      <a:rPr lang="en-US" baseline="0" smtClean="0"/>
                      <a:pPr/>
                      <a:t>[VALUE]</a:t>
                    </a:fld>
                    <a:r>
                      <a:rPr lang="en-US" baseline="0" dirty="0" smtClean="0"/>
                      <a:t>  </a:t>
                    </a:r>
                    <a:fld id="{F68F717C-8574-4739-B718-3504B0934BC4}" type="PERCENTAGE">
                      <a:rPr lang="en-US" baseline="0"/>
                      <a:pPr/>
                      <a:t>[PERCENTAGE]</a:t>
                    </a:fld>
                    <a:endParaRPr lang="en-US" baseline="0" dirty="0" smtClean="0"/>
                  </a:p>
                </c:rich>
              </c:tx>
              <c:showLegendKey val="0"/>
              <c:showVal val="1"/>
              <c:showCatName val="1"/>
              <c:showSerName val="0"/>
              <c:showPercent val="1"/>
              <c:showBubbleSize val="0"/>
              <c:extLst>
                <c:ext xmlns:c15="http://schemas.microsoft.com/office/drawing/2012/chart" uri="{CE6537A1-D6FC-4f65-9D91-7224C49458BB}">
                  <c15:layout/>
                  <c15:dlblFieldTable/>
                  <c15:showDataLabelsRange val="0"/>
                </c:ext>
              </c:extLst>
            </c:dLbl>
            <c:dLbl>
              <c:idx val="2"/>
              <c:layout>
                <c:manualLayout>
                  <c:x val="0.26781532516768736"/>
                  <c:y val="3.4637048513211442E-2"/>
                </c:manualLayout>
              </c:layout>
              <c:tx>
                <c:rich>
                  <a:bodyPr/>
                  <a:lstStyle/>
                  <a:p>
                    <a:fld id="{A1ECDFB3-4189-4CD4-8A2C-58EF527169FA}" type="CATEGORYNAME">
                      <a:rPr lang="en-US" smtClean="0"/>
                      <a:pPr/>
                      <a:t>[CATEGORY NAME]</a:t>
                    </a:fld>
                    <a:r>
                      <a:rPr lang="en-US" baseline="0" dirty="0" smtClean="0"/>
                      <a:t> </a:t>
                    </a:r>
                    <a:fld id="{CFC7DCE5-149E-4834-A28F-2F59B6FBF5D5}" type="VALUE">
                      <a:rPr lang="en-US" baseline="0" smtClean="0"/>
                      <a:pPr/>
                      <a:t>[VALUE]</a:t>
                    </a:fld>
                    <a:r>
                      <a:rPr lang="en-US" baseline="0" dirty="0" smtClean="0"/>
                      <a:t>  </a:t>
                    </a:r>
                    <a:fld id="{27197306-B18C-4EFD-A11C-BA16007F309D}" type="PERCENTAGE">
                      <a:rPr lang="en-US" baseline="0"/>
                      <a:pPr/>
                      <a:t>[PERCENTAGE]</a:t>
                    </a:fld>
                    <a:endParaRPr lang="en-US" baseline="0" dirty="0" smtClean="0"/>
                  </a:p>
                </c:rich>
              </c:tx>
              <c:showLegendKey val="0"/>
              <c:showVal val="1"/>
              <c:showCatName val="1"/>
              <c:showSerName val="0"/>
              <c:showPercent val="1"/>
              <c:showBubbleSize val="0"/>
              <c:extLst>
                <c:ext xmlns:c15="http://schemas.microsoft.com/office/drawing/2012/chart" uri="{CE6537A1-D6FC-4f65-9D91-7224C49458BB}">
                  <c15:layout/>
                  <c15:dlblFieldTable/>
                  <c15:showDataLabelsRange val="0"/>
                </c:ext>
              </c:extLst>
            </c:dLbl>
            <c:dLbl>
              <c:idx val="3"/>
              <c:layout>
                <c:manualLayout>
                  <c:x val="-0.15331170409254399"/>
                  <c:y val="0.10985021309277164"/>
                </c:manualLayout>
              </c:layout>
              <c:tx>
                <c:rich>
                  <a:bodyPr/>
                  <a:lstStyle/>
                  <a:p>
                    <a:fld id="{BF918880-2426-4100-AAA4-EDB3D02C69AA}" type="CATEGORYNAME">
                      <a:rPr lang="en-US" smtClean="0"/>
                      <a:pPr/>
                      <a:t>[CATEGORY NAME]</a:t>
                    </a:fld>
                    <a:r>
                      <a:rPr lang="en-US" baseline="0" dirty="0" smtClean="0"/>
                      <a:t> $</a:t>
                    </a:r>
                    <a:fld id="{FC3C14CF-792A-4227-AF05-4B7FEB6118A8}" type="VALUE">
                      <a:rPr lang="en-US" baseline="0" smtClean="0"/>
                      <a:pPr/>
                      <a:t>[VALUE]</a:t>
                    </a:fld>
                    <a:r>
                      <a:rPr lang="en-US" baseline="0" dirty="0" smtClean="0"/>
                      <a:t>  </a:t>
                    </a:r>
                    <a:fld id="{045A60CC-9896-47FE-879D-526FC7F699FF}" type="PERCENTAGE">
                      <a:rPr lang="en-US" baseline="0"/>
                      <a:pPr/>
                      <a:t>[PERCENTAGE]</a:t>
                    </a:fld>
                    <a:endParaRPr lang="en-US" baseline="0" dirty="0" smtClean="0"/>
                  </a:p>
                </c:rich>
              </c:tx>
              <c:showLegendKey val="0"/>
              <c:showVal val="1"/>
              <c:showCatName val="1"/>
              <c:showSerName val="0"/>
              <c:showPercent val="1"/>
              <c:showBubbleSize val="0"/>
              <c:extLst>
                <c:ext xmlns:c15="http://schemas.microsoft.com/office/drawing/2012/chart" uri="{CE6537A1-D6FC-4f65-9D91-7224C49458BB}">
                  <c15:layout/>
                  <c15:dlblFieldTable/>
                  <c15:showDataLabelsRange val="0"/>
                </c:ext>
              </c:extLst>
            </c:dLbl>
            <c:spPr>
              <a:noFill/>
              <a:ln>
                <a:noFill/>
              </a:ln>
              <a:effectLst/>
            </c:spPr>
            <c:txPr>
              <a:bodyPr/>
              <a:lstStyle/>
              <a:p>
                <a:pPr>
                  <a:defRPr sz="1600"/>
                </a:pPr>
                <a:endParaRPr lang="en-US"/>
              </a:p>
            </c:txPr>
            <c:showLegendKey val="0"/>
            <c:showVal val="1"/>
            <c:showCatName val="1"/>
            <c:showSerName val="0"/>
            <c:showPercent val="1"/>
            <c:showBubbleSize val="0"/>
            <c:showLeaderLines val="1"/>
            <c:extLst>
              <c:ext xmlns:c15="http://schemas.microsoft.com/office/drawing/2012/chart" uri="{CE6537A1-D6FC-4f65-9D91-7224C49458BB}"/>
            </c:extLst>
          </c:dLbls>
          <c:cat>
            <c:strRef>
              <c:f>Sheet1!$A$2:$A$5</c:f>
              <c:strCache>
                <c:ptCount val="4"/>
                <c:pt idx="0">
                  <c:v>County </c:v>
                </c:pt>
                <c:pt idx="1">
                  <c:v>City</c:v>
                </c:pt>
                <c:pt idx="2">
                  <c:v>Sinton ISD</c:v>
                </c:pt>
                <c:pt idx="3">
                  <c:v>Drainage Dist</c:v>
                </c:pt>
              </c:strCache>
            </c:strRef>
          </c:cat>
          <c:val>
            <c:numRef>
              <c:f>Sheet1!$B$2:$B$5</c:f>
              <c:numCache>
                <c:formatCode>"$"#,##0.00</c:formatCode>
                <c:ptCount val="4"/>
                <c:pt idx="0">
                  <c:v>398.75</c:v>
                </c:pt>
                <c:pt idx="1">
                  <c:v>517.64</c:v>
                </c:pt>
                <c:pt idx="2">
                  <c:v>1181.68</c:v>
                </c:pt>
                <c:pt idx="3" formatCode="General">
                  <c:v>460.61</c:v>
                </c:pt>
              </c:numCache>
            </c:numRef>
          </c:val>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16128973461650628"/>
          <c:y val="6.2059342191601051E-2"/>
          <c:w val="0.69538470885583747"/>
          <c:h val="0.69318077427821523"/>
        </c:manualLayout>
      </c:layout>
      <c:barChart>
        <c:barDir val="bar"/>
        <c:grouping val="clustered"/>
        <c:varyColors val="0"/>
        <c:ser>
          <c:idx val="0"/>
          <c:order val="0"/>
          <c:tx>
            <c:strRef>
              <c:f>Sheet1!$B$1</c:f>
              <c:strCache>
                <c:ptCount val="1"/>
                <c:pt idx="0">
                  <c:v>Column1</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Personnel</c:v>
                </c:pt>
                <c:pt idx="1">
                  <c:v>Supplies/Repairs</c:v>
                </c:pt>
                <c:pt idx="2">
                  <c:v>Misc</c:v>
                </c:pt>
                <c:pt idx="3">
                  <c:v>Capital</c:v>
                </c:pt>
              </c:strCache>
            </c:strRef>
          </c:cat>
          <c:val>
            <c:numRef>
              <c:f>Sheet1!$B$2:$B$5</c:f>
              <c:numCache>
                <c:formatCode>"$"#,##0</c:formatCode>
                <c:ptCount val="4"/>
                <c:pt idx="0">
                  <c:v>2622240</c:v>
                </c:pt>
                <c:pt idx="1">
                  <c:v>536196</c:v>
                </c:pt>
                <c:pt idx="2">
                  <c:v>385556</c:v>
                </c:pt>
                <c:pt idx="3">
                  <c:v>392408</c:v>
                </c:pt>
              </c:numCache>
            </c:numRef>
          </c:val>
        </c:ser>
        <c:dLbls>
          <c:dLblPos val="outEnd"/>
          <c:showLegendKey val="0"/>
          <c:showVal val="1"/>
          <c:showCatName val="0"/>
          <c:showSerName val="0"/>
          <c:showPercent val="0"/>
          <c:showBubbleSize val="0"/>
        </c:dLbls>
        <c:gapWidth val="100"/>
        <c:axId val="293231520"/>
        <c:axId val="293231128"/>
      </c:barChart>
      <c:valAx>
        <c:axId val="293231128"/>
        <c:scaling>
          <c:orientation val="minMax"/>
        </c:scaling>
        <c:delete val="0"/>
        <c:axPos val="b"/>
        <c:majorGridlines>
          <c:spPr>
            <a:ln>
              <a:solidFill>
                <a:schemeClr val="tx1">
                  <a:alpha val="25000"/>
                </a:schemeClr>
              </a:solidFill>
            </a:ln>
          </c:spPr>
        </c:majorGridlines>
        <c:numFmt formatCode="&quot;$&quot;#,##0" sourceLinked="1"/>
        <c:majorTickMark val="out"/>
        <c:minorTickMark val="none"/>
        <c:tickLblPos val="nextTo"/>
        <c:txPr>
          <a:bodyPr rot="-1860000" vert="horz"/>
          <a:lstStyle/>
          <a:p>
            <a:pPr>
              <a:defRPr sz="1600"/>
            </a:pPr>
            <a:endParaRPr lang="en-US"/>
          </a:p>
        </c:txPr>
        <c:crossAx val="293231520"/>
        <c:crosses val="autoZero"/>
        <c:crossBetween val="between"/>
        <c:majorUnit val="250000"/>
      </c:valAx>
      <c:catAx>
        <c:axId val="293231520"/>
        <c:scaling>
          <c:orientation val="minMax"/>
        </c:scaling>
        <c:delete val="1"/>
        <c:axPos val="l"/>
        <c:numFmt formatCode="General" sourceLinked="0"/>
        <c:majorTickMark val="out"/>
        <c:minorTickMark val="none"/>
        <c:tickLblPos val="nextTo"/>
        <c:crossAx val="293231128"/>
        <c:crosses val="autoZero"/>
        <c:auto val="1"/>
        <c:lblAlgn val="ctr"/>
        <c:lblOffset val="100"/>
        <c:noMultiLvlLbl val="0"/>
      </c:catAx>
      <c:spPr>
        <a:ln>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0.18803</cdr:x>
      <cdr:y>0.03571</cdr:y>
    </cdr:from>
    <cdr:to>
      <cdr:x>0.2906</cdr:x>
      <cdr:y>0.13571</cdr:y>
    </cdr:to>
    <cdr:sp macro="" textlink="">
      <cdr:nvSpPr>
        <cdr:cNvPr id="2" name="TextBox 1"/>
        <cdr:cNvSpPr txBox="1"/>
      </cdr:nvSpPr>
      <cdr:spPr>
        <a:xfrm xmlns:a="http://schemas.openxmlformats.org/drawingml/2006/main">
          <a:off x="1676400" y="190500"/>
          <a:ext cx="914400"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solidFill>
                <a:schemeClr val="tx1"/>
              </a:solidFill>
            </a:rPr>
            <a:t>Increased tax rate</a:t>
          </a:r>
          <a:endParaRPr lang="en-US" sz="1100"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0.82648</cdr:y>
    </cdr:from>
    <cdr:to>
      <cdr:x>0.33333</cdr:x>
      <cdr:y>1</cdr:y>
    </cdr:to>
    <cdr:sp macro="" textlink="">
      <cdr:nvSpPr>
        <cdr:cNvPr id="2" name="TextBox 1"/>
        <cdr:cNvSpPr txBox="1"/>
      </cdr:nvSpPr>
      <cdr:spPr>
        <a:xfrm xmlns:a="http://schemas.openxmlformats.org/drawingml/2006/main">
          <a:off x="0" y="3992529"/>
          <a:ext cx="2946371" cy="838234"/>
        </a:xfrm>
        <a:prstGeom xmlns:a="http://schemas.openxmlformats.org/drawingml/2006/main" prst="rect">
          <a:avLst/>
        </a:prstGeom>
        <a:noFill xmlns:a="http://schemas.openxmlformats.org/drawingml/2006/main"/>
        <a:ln xmlns:a="http://schemas.openxmlformats.org/drawingml/2006/main" w="12700">
          <a:noFill/>
        </a:ln>
        <a:effectLst xmlns:a="http://schemas.openxmlformats.org/drawingml/2006/main">
          <a:innerShdw blurRad="342900">
            <a:prstClr val="black"/>
          </a:innerShdw>
        </a:effectLst>
      </cdr:spPr>
      <cdr:txBody>
        <a:bodyPr xmlns:a="http://schemas.openxmlformats.org/drawingml/2006/main" vertOverflow="clip" wrap="square" rtlCol="0"/>
        <a:lstStyle xmlns:a="http://schemas.openxmlformats.org/drawingml/2006/main"/>
        <a:p xmlns:a="http://schemas.openxmlformats.org/drawingml/2006/main">
          <a:r>
            <a:rPr lang="en-US" sz="2000" dirty="0" smtClean="0">
              <a:solidFill>
                <a:schemeClr val="tx1"/>
              </a:solidFill>
            </a:rPr>
            <a:t>$0.01 collected at 95% equals $16,664</a:t>
          </a:r>
          <a:endParaRPr lang="en-US" sz="2000" dirty="0">
            <a:solidFill>
              <a:schemeClr val="tx1"/>
            </a:solidFill>
          </a:endParaRPr>
        </a:p>
      </cdr:txBody>
    </cdr:sp>
  </cdr:relSizeAnchor>
  <cdr:relSizeAnchor xmlns:cdr="http://schemas.openxmlformats.org/drawingml/2006/chartDrawing">
    <cdr:from>
      <cdr:x>0.56034</cdr:x>
      <cdr:y>0.63096</cdr:y>
    </cdr:from>
    <cdr:to>
      <cdr:x>0.89655</cdr:x>
      <cdr:y>0.7887</cdr:y>
    </cdr:to>
    <cdr:sp macro="" textlink="">
      <cdr:nvSpPr>
        <cdr:cNvPr id="3" name="TextBox 2"/>
        <cdr:cNvSpPr txBox="1"/>
      </cdr:nvSpPr>
      <cdr:spPr>
        <a:xfrm xmlns:a="http://schemas.openxmlformats.org/drawingml/2006/main">
          <a:off x="4953000" y="3048000"/>
          <a:ext cx="2971800" cy="762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0.56897</cdr:x>
      <cdr:y>0.80556</cdr:y>
    </cdr:from>
    <cdr:to>
      <cdr:x>1</cdr:x>
      <cdr:y>0.97908</cdr:y>
    </cdr:to>
    <cdr:sp macro="" textlink="">
      <cdr:nvSpPr>
        <cdr:cNvPr id="4" name="TextBox 3"/>
        <cdr:cNvSpPr txBox="1"/>
      </cdr:nvSpPr>
      <cdr:spPr>
        <a:xfrm xmlns:a="http://schemas.openxmlformats.org/drawingml/2006/main">
          <a:off x="5029240" y="4419600"/>
          <a:ext cx="3809960" cy="952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dirty="0" smtClean="0">
              <a:solidFill>
                <a:schemeClr val="accent3">
                  <a:lumMod val="75000"/>
                </a:schemeClr>
              </a:solidFill>
            </a:rPr>
            <a:t>M  &amp; O  Tax Rate - .560752</a:t>
          </a:r>
        </a:p>
        <a:p xmlns:a="http://schemas.openxmlformats.org/drawingml/2006/main">
          <a:r>
            <a:rPr lang="en-US" sz="2000" dirty="0" smtClean="0">
              <a:solidFill>
                <a:schemeClr val="accent6">
                  <a:lumMod val="50000"/>
                </a:schemeClr>
              </a:solidFill>
            </a:rPr>
            <a:t>I &amp; S  Tax Rate - .114294</a:t>
          </a:r>
          <a:endParaRPr lang="en-US" sz="2000" dirty="0">
            <a:solidFill>
              <a:schemeClr val="accent6">
                <a:lumMod val="50000"/>
              </a:schemeClr>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0.11111</cdr:x>
      <cdr:y>0.92599</cdr:y>
    </cdr:from>
    <cdr:to>
      <cdr:x>0.57407</cdr:x>
      <cdr:y>1</cdr:y>
    </cdr:to>
    <cdr:sp macro="" textlink="">
      <cdr:nvSpPr>
        <cdr:cNvPr id="2" name="TextBox 1"/>
        <cdr:cNvSpPr txBox="1"/>
      </cdr:nvSpPr>
      <cdr:spPr>
        <a:xfrm xmlns:a="http://schemas.openxmlformats.org/drawingml/2006/main">
          <a:off x="914400" y="4190999"/>
          <a:ext cx="3810000" cy="33496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0.00926</cdr:x>
      <cdr:y>0.83582</cdr:y>
    </cdr:from>
    <cdr:to>
      <cdr:x>1</cdr:x>
      <cdr:y>0.92537</cdr:y>
    </cdr:to>
    <cdr:sp macro="" textlink="">
      <cdr:nvSpPr>
        <cdr:cNvPr id="5" name="TextBox 4"/>
        <cdr:cNvSpPr txBox="1"/>
      </cdr:nvSpPr>
      <cdr:spPr>
        <a:xfrm xmlns:a="http://schemas.openxmlformats.org/drawingml/2006/main">
          <a:off x="76200" y="4267200"/>
          <a:ext cx="8153400" cy="457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a:solidFill>
                <a:schemeClr val="tx1"/>
              </a:solidFill>
            </a:rPr>
            <a:t>	</a:t>
          </a:r>
          <a:r>
            <a:rPr lang="en-US" sz="1800" dirty="0" smtClean="0">
              <a:solidFill>
                <a:schemeClr val="tx1"/>
              </a:solidFill>
            </a:rPr>
            <a:t>Transfer to I&amp;S	</a:t>
          </a:r>
          <a:r>
            <a:rPr lang="en-US" sz="1800" dirty="0" smtClean="0">
              <a:solidFill>
                <a:srgbClr val="FF0000"/>
              </a:solidFill>
            </a:rPr>
            <a:t>		</a:t>
          </a:r>
          <a:r>
            <a:rPr lang="en-US" sz="1800" dirty="0" smtClean="0">
              <a:solidFill>
                <a:srgbClr val="CCFF99"/>
              </a:solidFill>
            </a:rPr>
            <a:t>Collected</a:t>
          </a:r>
          <a:endParaRPr lang="en-US" sz="1800" dirty="0">
            <a:solidFill>
              <a:srgbClr val="CCFF99"/>
            </a:solidFill>
          </a:endParaRPr>
        </a:p>
      </cdr:txBody>
    </cdr:sp>
  </cdr:relSizeAnchor>
  <cdr:relSizeAnchor xmlns:cdr="http://schemas.openxmlformats.org/drawingml/2006/chartDrawing">
    <cdr:from>
      <cdr:x>0.14815</cdr:x>
      <cdr:y>0.86567</cdr:y>
    </cdr:from>
    <cdr:to>
      <cdr:x>0.14815</cdr:x>
      <cdr:y>0.86567</cdr:y>
    </cdr:to>
    <cdr:cxnSp macro="">
      <cdr:nvCxnSpPr>
        <cdr:cNvPr id="7" name="Straight Connector 6"/>
        <cdr:cNvCxnSpPr/>
      </cdr:nvCxnSpPr>
      <cdr:spPr>
        <a:xfrm xmlns:a="http://schemas.openxmlformats.org/drawingml/2006/main">
          <a:off x="1219200" y="4419600"/>
          <a:ext cx="0"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0.05556</cdr:x>
      <cdr:y>0.86567</cdr:y>
    </cdr:from>
    <cdr:to>
      <cdr:x>0.12037</cdr:x>
      <cdr:y>0.86567</cdr:y>
    </cdr:to>
    <cdr:cxnSp macro="">
      <cdr:nvCxnSpPr>
        <cdr:cNvPr id="9" name="Straight Connector 8"/>
        <cdr:cNvCxnSpPr/>
      </cdr:nvCxnSpPr>
      <cdr:spPr>
        <a:xfrm xmlns:a="http://schemas.openxmlformats.org/drawingml/2006/main" flipH="1">
          <a:off x="457200" y="4419600"/>
          <a:ext cx="533400" cy="0"/>
        </a:xfrm>
        <a:prstGeom xmlns:a="http://schemas.openxmlformats.org/drawingml/2006/main" prst="line">
          <a:avLst/>
        </a:prstGeom>
        <a:ln xmlns:a="http://schemas.openxmlformats.org/drawingml/2006/main">
          <a:solidFill>
            <a:schemeClr val="tx1"/>
          </a:solidFill>
        </a:ln>
      </cdr:spPr>
      <cdr:style>
        <a:lnRef xmlns:a="http://schemas.openxmlformats.org/drawingml/2006/main" idx="3">
          <a:schemeClr val="dk1"/>
        </a:lnRef>
        <a:fillRef xmlns:a="http://schemas.openxmlformats.org/drawingml/2006/main" idx="0">
          <a:schemeClr val="dk1"/>
        </a:fillRef>
        <a:effectRef xmlns:a="http://schemas.openxmlformats.org/drawingml/2006/main" idx="2">
          <a:schemeClr val="dk1"/>
        </a:effectRef>
        <a:fontRef xmlns:a="http://schemas.openxmlformats.org/drawingml/2006/main" idx="minor">
          <a:schemeClr val="tx1"/>
        </a:fontRef>
      </cdr:style>
    </cdr:cxnSp>
  </cdr:relSizeAnchor>
  <cdr:relSizeAnchor xmlns:cdr="http://schemas.openxmlformats.org/drawingml/2006/chartDrawing">
    <cdr:from>
      <cdr:x>0.5</cdr:x>
      <cdr:y>0.86567</cdr:y>
    </cdr:from>
    <cdr:to>
      <cdr:x>0.56482</cdr:x>
      <cdr:y>0.86567</cdr:y>
    </cdr:to>
    <cdr:cxnSp macro="">
      <cdr:nvCxnSpPr>
        <cdr:cNvPr id="10" name="Straight Connector 9"/>
        <cdr:cNvCxnSpPr/>
      </cdr:nvCxnSpPr>
      <cdr:spPr>
        <a:xfrm xmlns:a="http://schemas.openxmlformats.org/drawingml/2006/main" flipH="1">
          <a:off x="4114800" y="4419600"/>
          <a:ext cx="533443" cy="0"/>
        </a:xfrm>
        <a:prstGeom xmlns:a="http://schemas.openxmlformats.org/drawingml/2006/main" prst="line">
          <a:avLst/>
        </a:prstGeom>
        <a:ln xmlns:a="http://schemas.openxmlformats.org/drawingml/2006/main">
          <a:solidFill>
            <a:srgbClr val="CCFF99"/>
          </a:solidFill>
        </a:ln>
      </cdr:spPr>
      <cdr:style>
        <a:lnRef xmlns:a="http://schemas.openxmlformats.org/drawingml/2006/main" idx="3">
          <a:schemeClr val="dk1"/>
        </a:lnRef>
        <a:fillRef xmlns:a="http://schemas.openxmlformats.org/drawingml/2006/main" idx="0">
          <a:schemeClr val="dk1"/>
        </a:fillRef>
        <a:effectRef xmlns:a="http://schemas.openxmlformats.org/drawingml/2006/main" idx="2">
          <a:schemeClr val="dk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0.15741</cdr:x>
      <cdr:y>0.64063</cdr:y>
    </cdr:from>
    <cdr:to>
      <cdr:x>0.25</cdr:x>
      <cdr:y>0.6875</cdr:y>
    </cdr:to>
    <cdr:sp macro="" textlink="">
      <cdr:nvSpPr>
        <cdr:cNvPr id="2" name="TextBox 1"/>
        <cdr:cNvSpPr txBox="1"/>
      </cdr:nvSpPr>
      <cdr:spPr>
        <a:xfrm xmlns:a="http://schemas.openxmlformats.org/drawingml/2006/main">
          <a:off x="1295400" y="3124200"/>
          <a:ext cx="761979" cy="2285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Personnel</a:t>
          </a:r>
          <a:endParaRPr lang="en-US" sz="1100" dirty="0"/>
        </a:p>
      </cdr:txBody>
    </cdr:sp>
  </cdr:relSizeAnchor>
  <cdr:relSizeAnchor xmlns:cdr="http://schemas.openxmlformats.org/drawingml/2006/chartDrawing">
    <cdr:from>
      <cdr:x>0.47222</cdr:x>
      <cdr:y>0.34375</cdr:y>
    </cdr:from>
    <cdr:to>
      <cdr:x>0.62963</cdr:x>
      <cdr:y>0.42188</cdr:y>
    </cdr:to>
    <cdr:sp macro="" textlink="">
      <cdr:nvSpPr>
        <cdr:cNvPr id="3" name="TextBox 2"/>
        <cdr:cNvSpPr txBox="1"/>
      </cdr:nvSpPr>
      <cdr:spPr>
        <a:xfrm xmlns:a="http://schemas.openxmlformats.org/drawingml/2006/main">
          <a:off x="3886200" y="1676400"/>
          <a:ext cx="1295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0.15741</cdr:x>
      <cdr:y>0.46875</cdr:y>
    </cdr:from>
    <cdr:to>
      <cdr:x>0.24074</cdr:x>
      <cdr:y>0.52239</cdr:y>
    </cdr:to>
    <cdr:sp macro="" textlink="">
      <cdr:nvSpPr>
        <cdr:cNvPr id="4" name="TextBox 3"/>
        <cdr:cNvSpPr txBox="1"/>
      </cdr:nvSpPr>
      <cdr:spPr>
        <a:xfrm xmlns:a="http://schemas.openxmlformats.org/drawingml/2006/main">
          <a:off x="1295427" y="2286000"/>
          <a:ext cx="685773" cy="2615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Supplies</a:t>
          </a:r>
          <a:endParaRPr lang="en-US" sz="1100" dirty="0"/>
        </a:p>
      </cdr:txBody>
    </cdr:sp>
  </cdr:relSizeAnchor>
  <cdr:relSizeAnchor xmlns:cdr="http://schemas.openxmlformats.org/drawingml/2006/chartDrawing">
    <cdr:from>
      <cdr:x>0.16204</cdr:x>
      <cdr:y>0.29688</cdr:y>
    </cdr:from>
    <cdr:to>
      <cdr:x>0.23611</cdr:x>
      <cdr:y>0.35495</cdr:y>
    </cdr:to>
    <cdr:sp macro="" textlink="">
      <cdr:nvSpPr>
        <cdr:cNvPr id="5" name="TextBox 4"/>
        <cdr:cNvSpPr txBox="1"/>
      </cdr:nvSpPr>
      <cdr:spPr>
        <a:xfrm xmlns:a="http://schemas.openxmlformats.org/drawingml/2006/main">
          <a:off x="1333517" y="1447800"/>
          <a:ext cx="609566" cy="2831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Misc.</a:t>
          </a:r>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57053" cy="465773"/>
          </a:xfrm>
          <a:prstGeom prst="rect">
            <a:avLst/>
          </a:prstGeom>
        </p:spPr>
        <p:txBody>
          <a:bodyPr vert="horz" lIns="91439" tIns="45720" rIns="91439" bIns="45720" rtlCol="0"/>
          <a:lstStyle>
            <a:lvl1pPr algn="l">
              <a:defRPr sz="1200"/>
            </a:lvl1pPr>
          </a:lstStyle>
          <a:p>
            <a:endParaRPr lang="en-US"/>
          </a:p>
        </p:txBody>
      </p:sp>
      <p:sp>
        <p:nvSpPr>
          <p:cNvPr id="3" name="Date Placeholder 2"/>
          <p:cNvSpPr>
            <a:spLocks noGrp="1"/>
          </p:cNvSpPr>
          <p:nvPr>
            <p:ph type="dt" sz="quarter" idx="1"/>
          </p:nvPr>
        </p:nvSpPr>
        <p:spPr>
          <a:xfrm>
            <a:off x="3994615" y="1"/>
            <a:ext cx="3057053" cy="465773"/>
          </a:xfrm>
          <a:prstGeom prst="rect">
            <a:avLst/>
          </a:prstGeom>
        </p:spPr>
        <p:txBody>
          <a:bodyPr vert="horz" lIns="91439" tIns="45720" rIns="91439" bIns="45720" rtlCol="0"/>
          <a:lstStyle>
            <a:lvl1pPr algn="r">
              <a:defRPr sz="1200"/>
            </a:lvl1pPr>
          </a:lstStyle>
          <a:p>
            <a:fld id="{A9ADB2C3-B3AD-456A-AE25-B667B39422D0}" type="datetimeFigureOut">
              <a:rPr lang="en-US" smtClean="0"/>
              <a:pPr/>
              <a:t>09/15/2016</a:t>
            </a:fld>
            <a:endParaRPr lang="en-US"/>
          </a:p>
        </p:txBody>
      </p:sp>
      <p:sp>
        <p:nvSpPr>
          <p:cNvPr id="4" name="Footer Placeholder 3"/>
          <p:cNvSpPr>
            <a:spLocks noGrp="1"/>
          </p:cNvSpPr>
          <p:nvPr>
            <p:ph type="ftr" sz="quarter" idx="2"/>
          </p:nvPr>
        </p:nvSpPr>
        <p:spPr>
          <a:xfrm>
            <a:off x="1" y="8841739"/>
            <a:ext cx="3057053" cy="465773"/>
          </a:xfrm>
          <a:prstGeom prst="rect">
            <a:avLst/>
          </a:prstGeom>
        </p:spPr>
        <p:txBody>
          <a:bodyPr vert="horz" lIns="91439" tIns="45720" rIns="91439"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94615" y="8841739"/>
            <a:ext cx="3057053" cy="465773"/>
          </a:xfrm>
          <a:prstGeom prst="rect">
            <a:avLst/>
          </a:prstGeom>
        </p:spPr>
        <p:txBody>
          <a:bodyPr vert="horz" lIns="91439" tIns="45720" rIns="91439" bIns="45720" rtlCol="0" anchor="b"/>
          <a:lstStyle>
            <a:lvl1pPr algn="r">
              <a:defRPr sz="1200"/>
            </a:lvl1pPr>
          </a:lstStyle>
          <a:p>
            <a:fld id="{BA64045D-D0F8-4D03-B2E9-993BD556EC9F}" type="slidenum">
              <a:rPr lang="en-US" smtClean="0"/>
              <a:pPr/>
              <a:t>‹#›</a:t>
            </a:fld>
            <a:endParaRPr lang="en-US"/>
          </a:p>
        </p:txBody>
      </p:sp>
    </p:spTree>
    <p:extLst>
      <p:ext uri="{BB962C8B-B14F-4D97-AF65-F5344CB8AC3E}">
        <p14:creationId xmlns:p14="http://schemas.microsoft.com/office/powerpoint/2010/main" val="2206426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56414" cy="465455"/>
          </a:xfrm>
          <a:prstGeom prst="rect">
            <a:avLst/>
          </a:prstGeom>
        </p:spPr>
        <p:txBody>
          <a:bodyPr vert="horz" lIns="93176" tIns="46589" rIns="93176" bIns="46589" rtlCol="0"/>
          <a:lstStyle>
            <a:lvl1pPr algn="l">
              <a:defRPr sz="1200"/>
            </a:lvl1pPr>
          </a:lstStyle>
          <a:p>
            <a:endParaRPr lang="en-US"/>
          </a:p>
        </p:txBody>
      </p:sp>
      <p:sp>
        <p:nvSpPr>
          <p:cNvPr id="3" name="Date Placeholder 2"/>
          <p:cNvSpPr>
            <a:spLocks noGrp="1"/>
          </p:cNvSpPr>
          <p:nvPr>
            <p:ph type="dt" idx="1"/>
          </p:nvPr>
        </p:nvSpPr>
        <p:spPr>
          <a:xfrm>
            <a:off x="3995218" y="1"/>
            <a:ext cx="3056414" cy="465455"/>
          </a:xfrm>
          <a:prstGeom prst="rect">
            <a:avLst/>
          </a:prstGeom>
        </p:spPr>
        <p:txBody>
          <a:bodyPr vert="horz" lIns="93176" tIns="46589" rIns="93176" bIns="46589" rtlCol="0"/>
          <a:lstStyle>
            <a:lvl1pPr algn="r">
              <a:defRPr sz="1200"/>
            </a:lvl1pPr>
          </a:lstStyle>
          <a:p>
            <a:fld id="{80853578-38A3-433E-9570-CB8424BB7E5B}" type="datetimeFigureOut">
              <a:rPr lang="en-US" smtClean="0"/>
              <a:pPr/>
              <a:t>09/15/2016</a:t>
            </a:fld>
            <a:endParaRPr lang="en-US"/>
          </a:p>
        </p:txBody>
      </p:sp>
      <p:sp>
        <p:nvSpPr>
          <p:cNvPr id="4" name="Slide Image Placeholder 3"/>
          <p:cNvSpPr>
            <a:spLocks noGrp="1" noRot="1" noChangeAspect="1"/>
          </p:cNvSpPr>
          <p:nvPr>
            <p:ph type="sldImg" idx="2"/>
          </p:nvPr>
        </p:nvSpPr>
        <p:spPr>
          <a:xfrm>
            <a:off x="1198563" y="696913"/>
            <a:ext cx="4656137" cy="3490912"/>
          </a:xfrm>
          <a:prstGeom prst="rect">
            <a:avLst/>
          </a:prstGeom>
          <a:noFill/>
          <a:ln w="12700">
            <a:solidFill>
              <a:prstClr val="black"/>
            </a:solidFill>
          </a:ln>
        </p:spPr>
        <p:txBody>
          <a:bodyPr vert="horz" lIns="93176" tIns="46589" rIns="93176" bIns="46589" rtlCol="0" anchor="ctr"/>
          <a:lstStyle/>
          <a:p>
            <a:endParaRPr lang="en-US"/>
          </a:p>
        </p:txBody>
      </p:sp>
      <p:sp>
        <p:nvSpPr>
          <p:cNvPr id="5" name="Notes Placeholder 4"/>
          <p:cNvSpPr>
            <a:spLocks noGrp="1"/>
          </p:cNvSpPr>
          <p:nvPr>
            <p:ph type="body" sz="quarter" idx="3"/>
          </p:nvPr>
        </p:nvSpPr>
        <p:spPr>
          <a:xfrm>
            <a:off x="705327" y="4421825"/>
            <a:ext cx="5642610" cy="4189095"/>
          </a:xfrm>
          <a:prstGeom prst="rect">
            <a:avLst/>
          </a:prstGeom>
        </p:spPr>
        <p:txBody>
          <a:bodyPr vert="horz" lIns="93176" tIns="46589" rIns="93176"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2"/>
            <a:ext cx="3056414" cy="465455"/>
          </a:xfrm>
          <a:prstGeom prst="rect">
            <a:avLst/>
          </a:prstGeom>
        </p:spPr>
        <p:txBody>
          <a:bodyPr vert="horz" lIns="93176" tIns="46589" rIns="93176"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95218" y="8842032"/>
            <a:ext cx="3056414" cy="465455"/>
          </a:xfrm>
          <a:prstGeom prst="rect">
            <a:avLst/>
          </a:prstGeom>
        </p:spPr>
        <p:txBody>
          <a:bodyPr vert="horz" lIns="93176" tIns="46589" rIns="93176" bIns="46589" rtlCol="0" anchor="b"/>
          <a:lstStyle>
            <a:lvl1pPr algn="r">
              <a:defRPr sz="1200"/>
            </a:lvl1pPr>
          </a:lstStyle>
          <a:p>
            <a:fld id="{4B4E856A-EA24-45BF-96D5-187F680769B0}" type="slidenum">
              <a:rPr lang="en-US" smtClean="0"/>
              <a:pPr/>
              <a:t>‹#›</a:t>
            </a:fld>
            <a:endParaRPr lang="en-US"/>
          </a:p>
        </p:txBody>
      </p:sp>
    </p:spTree>
    <p:extLst>
      <p:ext uri="{BB962C8B-B14F-4D97-AF65-F5344CB8AC3E}">
        <p14:creationId xmlns:p14="http://schemas.microsoft.com/office/powerpoint/2010/main" val="1419788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4E856A-EA24-45BF-96D5-187F680769B0}" type="slidenum">
              <a:rPr lang="en-US" smtClean="0"/>
              <a:pPr/>
              <a:t>5</a:t>
            </a:fld>
            <a:endParaRPr lang="en-US"/>
          </a:p>
        </p:txBody>
      </p:sp>
    </p:spTree>
    <p:extLst>
      <p:ext uri="{BB962C8B-B14F-4D97-AF65-F5344CB8AC3E}">
        <p14:creationId xmlns:p14="http://schemas.microsoft.com/office/powerpoint/2010/main" val="1956941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4E856A-EA24-45BF-96D5-187F680769B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663956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Taxes 3001-03</a:t>
            </a:r>
          </a:p>
          <a:p>
            <a:r>
              <a:rPr lang="en-US" dirty="0" smtClean="0"/>
              <a:t>Other Tax 3004-11</a:t>
            </a:r>
          </a:p>
          <a:p>
            <a:r>
              <a:rPr lang="en-US" dirty="0" smtClean="0"/>
              <a:t>L &amp; P-3101-06</a:t>
            </a:r>
          </a:p>
          <a:p>
            <a:r>
              <a:rPr lang="en-US" dirty="0" smtClean="0"/>
              <a:t>Court-3201</a:t>
            </a:r>
          </a:p>
          <a:p>
            <a:r>
              <a:rPr lang="en-US" dirty="0" smtClean="0"/>
              <a:t>Interest-3202</a:t>
            </a:r>
          </a:p>
          <a:p>
            <a:r>
              <a:rPr lang="en-US" dirty="0" smtClean="0"/>
              <a:t>Intergovernmental-3301,3303,3304,3311</a:t>
            </a:r>
          </a:p>
          <a:p>
            <a:r>
              <a:rPr lang="en-US" dirty="0" smtClean="0"/>
              <a:t>Fees-3107-16,3203</a:t>
            </a:r>
          </a:p>
          <a:p>
            <a:r>
              <a:rPr lang="en-US" dirty="0" smtClean="0"/>
              <a:t>Other-3302,3305</a:t>
            </a:r>
          </a:p>
          <a:p>
            <a:r>
              <a:rPr lang="en-US" dirty="0" smtClean="0"/>
              <a:t>Transfer from Reserve-3309</a:t>
            </a:r>
          </a:p>
          <a:p>
            <a:r>
              <a:rPr lang="en-US" dirty="0" smtClean="0"/>
              <a:t>W/WW-3312</a:t>
            </a:r>
          </a:p>
          <a:p>
            <a:endParaRPr lang="en-US" dirty="0"/>
          </a:p>
        </p:txBody>
      </p:sp>
      <p:sp>
        <p:nvSpPr>
          <p:cNvPr id="4" name="Slide Number Placeholder 3"/>
          <p:cNvSpPr>
            <a:spLocks noGrp="1"/>
          </p:cNvSpPr>
          <p:nvPr>
            <p:ph type="sldNum" sz="quarter" idx="10"/>
          </p:nvPr>
        </p:nvSpPr>
        <p:spPr/>
        <p:txBody>
          <a:bodyPr/>
          <a:lstStyle/>
          <a:p>
            <a:fld id="{4B4E856A-EA24-45BF-96D5-187F680769B0}" type="slidenum">
              <a:rPr lang="en-US" smtClean="0"/>
              <a:pPr/>
              <a:t>9</a:t>
            </a:fld>
            <a:endParaRPr lang="en-US"/>
          </a:p>
        </p:txBody>
      </p:sp>
    </p:spTree>
    <p:extLst>
      <p:ext uri="{BB962C8B-B14F-4D97-AF65-F5344CB8AC3E}">
        <p14:creationId xmlns:p14="http://schemas.microsoft.com/office/powerpoint/2010/main" val="2461961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89">
              <a:defRPr/>
            </a:pPr>
            <a:r>
              <a:rPr lang="en-US" dirty="0">
                <a:solidFill>
                  <a:prstClr val="black"/>
                </a:solidFill>
              </a:rPr>
              <a:t>Taxes 3001-03</a:t>
            </a:r>
          </a:p>
          <a:p>
            <a:pPr defTabSz="914389">
              <a:defRPr/>
            </a:pPr>
            <a:r>
              <a:rPr lang="en-US" dirty="0">
                <a:solidFill>
                  <a:prstClr val="black"/>
                </a:solidFill>
              </a:rPr>
              <a:t>Other Tax 3004-11</a:t>
            </a:r>
          </a:p>
          <a:p>
            <a:pPr defTabSz="914389">
              <a:defRPr/>
            </a:pPr>
            <a:r>
              <a:rPr lang="en-US" dirty="0">
                <a:solidFill>
                  <a:prstClr val="black"/>
                </a:solidFill>
              </a:rPr>
              <a:t>L &amp; P-3101-06</a:t>
            </a:r>
          </a:p>
          <a:p>
            <a:pPr defTabSz="914389">
              <a:defRPr/>
            </a:pPr>
            <a:r>
              <a:rPr lang="en-US" dirty="0">
                <a:solidFill>
                  <a:prstClr val="black"/>
                </a:solidFill>
              </a:rPr>
              <a:t>Court-3201</a:t>
            </a:r>
          </a:p>
          <a:p>
            <a:pPr defTabSz="914389">
              <a:defRPr/>
            </a:pPr>
            <a:r>
              <a:rPr lang="en-US" dirty="0">
                <a:solidFill>
                  <a:prstClr val="black"/>
                </a:solidFill>
              </a:rPr>
              <a:t>Interest-3202</a:t>
            </a:r>
          </a:p>
          <a:p>
            <a:pPr defTabSz="914389">
              <a:defRPr/>
            </a:pPr>
            <a:r>
              <a:rPr lang="en-US" dirty="0">
                <a:solidFill>
                  <a:prstClr val="black"/>
                </a:solidFill>
              </a:rPr>
              <a:t>Intergovernmental-3301,3303,3304,3311</a:t>
            </a:r>
          </a:p>
          <a:p>
            <a:pPr defTabSz="914389">
              <a:defRPr/>
            </a:pPr>
            <a:r>
              <a:rPr lang="en-US" dirty="0">
                <a:solidFill>
                  <a:prstClr val="black"/>
                </a:solidFill>
              </a:rPr>
              <a:t>Fees-3107-16,3203</a:t>
            </a:r>
          </a:p>
          <a:p>
            <a:pPr defTabSz="914389">
              <a:defRPr/>
            </a:pPr>
            <a:r>
              <a:rPr lang="en-US" dirty="0">
                <a:solidFill>
                  <a:prstClr val="black"/>
                </a:solidFill>
              </a:rPr>
              <a:t>Other-3302,3305</a:t>
            </a:r>
          </a:p>
          <a:p>
            <a:pPr defTabSz="914389">
              <a:defRPr/>
            </a:pPr>
            <a:r>
              <a:rPr lang="en-US" dirty="0">
                <a:solidFill>
                  <a:prstClr val="black"/>
                </a:solidFill>
              </a:rPr>
              <a:t>Transfer from Reserve-3309</a:t>
            </a:r>
          </a:p>
          <a:p>
            <a:pPr defTabSz="914389">
              <a:defRPr/>
            </a:pPr>
            <a:r>
              <a:rPr lang="en-US" dirty="0">
                <a:solidFill>
                  <a:prstClr val="black"/>
                </a:solidFill>
              </a:rPr>
              <a:t>W/WW-3312</a:t>
            </a:r>
          </a:p>
          <a:p>
            <a:endParaRPr lang="en-US" dirty="0"/>
          </a:p>
        </p:txBody>
      </p:sp>
      <p:sp>
        <p:nvSpPr>
          <p:cNvPr id="4" name="Slide Number Placeholder 3"/>
          <p:cNvSpPr>
            <a:spLocks noGrp="1"/>
          </p:cNvSpPr>
          <p:nvPr>
            <p:ph type="sldNum" sz="quarter" idx="10"/>
          </p:nvPr>
        </p:nvSpPr>
        <p:spPr/>
        <p:txBody>
          <a:bodyPr/>
          <a:lstStyle/>
          <a:p>
            <a:fld id="{4B4E856A-EA24-45BF-96D5-187F680769B0}" type="slidenum">
              <a:rPr lang="en-US" smtClean="0"/>
              <a:pPr/>
              <a:t>10</a:t>
            </a:fld>
            <a:endParaRPr lang="en-US"/>
          </a:p>
        </p:txBody>
      </p:sp>
    </p:spTree>
    <p:extLst>
      <p:ext uri="{BB962C8B-B14F-4D97-AF65-F5344CB8AC3E}">
        <p14:creationId xmlns:p14="http://schemas.microsoft.com/office/powerpoint/2010/main" val="2405718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89">
              <a:defRPr/>
            </a:pPr>
            <a:r>
              <a:rPr lang="en-US" dirty="0">
                <a:solidFill>
                  <a:prstClr val="black"/>
                </a:solidFill>
              </a:rPr>
              <a:t>Taxes 3001-03</a:t>
            </a:r>
          </a:p>
          <a:p>
            <a:pPr defTabSz="914389">
              <a:defRPr/>
            </a:pPr>
            <a:r>
              <a:rPr lang="en-US" dirty="0">
                <a:solidFill>
                  <a:prstClr val="black"/>
                </a:solidFill>
              </a:rPr>
              <a:t>Other Tax 3004-11</a:t>
            </a:r>
          </a:p>
          <a:p>
            <a:pPr defTabSz="914389">
              <a:defRPr/>
            </a:pPr>
            <a:r>
              <a:rPr lang="en-US" dirty="0">
                <a:solidFill>
                  <a:prstClr val="black"/>
                </a:solidFill>
              </a:rPr>
              <a:t>L &amp; P-3101-06</a:t>
            </a:r>
          </a:p>
          <a:p>
            <a:pPr defTabSz="914389">
              <a:defRPr/>
            </a:pPr>
            <a:r>
              <a:rPr lang="en-US" dirty="0">
                <a:solidFill>
                  <a:prstClr val="black"/>
                </a:solidFill>
              </a:rPr>
              <a:t>Court-3201</a:t>
            </a:r>
          </a:p>
          <a:p>
            <a:pPr defTabSz="914389">
              <a:defRPr/>
            </a:pPr>
            <a:r>
              <a:rPr lang="en-US" dirty="0">
                <a:solidFill>
                  <a:prstClr val="black"/>
                </a:solidFill>
              </a:rPr>
              <a:t>Interest-3202</a:t>
            </a:r>
          </a:p>
          <a:p>
            <a:pPr defTabSz="914389">
              <a:defRPr/>
            </a:pPr>
            <a:r>
              <a:rPr lang="en-US" dirty="0">
                <a:solidFill>
                  <a:prstClr val="black"/>
                </a:solidFill>
              </a:rPr>
              <a:t>Intergovernmental-3301,3303,3304,3311</a:t>
            </a:r>
          </a:p>
          <a:p>
            <a:pPr defTabSz="914389">
              <a:defRPr/>
            </a:pPr>
            <a:r>
              <a:rPr lang="en-US" dirty="0">
                <a:solidFill>
                  <a:prstClr val="black"/>
                </a:solidFill>
              </a:rPr>
              <a:t>Fees-3107-16,3203</a:t>
            </a:r>
          </a:p>
          <a:p>
            <a:pPr defTabSz="914389">
              <a:defRPr/>
            </a:pPr>
            <a:r>
              <a:rPr lang="en-US" dirty="0">
                <a:solidFill>
                  <a:prstClr val="black"/>
                </a:solidFill>
              </a:rPr>
              <a:t>Other-3302,3305</a:t>
            </a:r>
          </a:p>
          <a:p>
            <a:pPr defTabSz="914389">
              <a:defRPr/>
            </a:pPr>
            <a:r>
              <a:rPr lang="en-US" dirty="0">
                <a:solidFill>
                  <a:prstClr val="black"/>
                </a:solidFill>
              </a:rPr>
              <a:t>Transfer from Reserve-3309</a:t>
            </a:r>
          </a:p>
          <a:p>
            <a:pPr defTabSz="914389">
              <a:defRPr/>
            </a:pPr>
            <a:r>
              <a:rPr lang="en-US" dirty="0">
                <a:solidFill>
                  <a:prstClr val="black"/>
                </a:solidFill>
              </a:rPr>
              <a:t>W/WW-3312</a:t>
            </a:r>
          </a:p>
          <a:p>
            <a:endParaRPr lang="en-US" dirty="0"/>
          </a:p>
        </p:txBody>
      </p:sp>
      <p:sp>
        <p:nvSpPr>
          <p:cNvPr id="4" name="Slide Number Placeholder 3"/>
          <p:cNvSpPr>
            <a:spLocks noGrp="1"/>
          </p:cNvSpPr>
          <p:nvPr>
            <p:ph type="sldNum" sz="quarter" idx="10"/>
          </p:nvPr>
        </p:nvSpPr>
        <p:spPr/>
        <p:txBody>
          <a:bodyPr/>
          <a:lstStyle/>
          <a:p>
            <a:fld id="{4B4E856A-EA24-45BF-96D5-187F680769B0}" type="slidenum">
              <a:rPr lang="en-US" smtClean="0"/>
              <a:pPr/>
              <a:t>11</a:t>
            </a:fld>
            <a:endParaRPr lang="en-US"/>
          </a:p>
        </p:txBody>
      </p:sp>
    </p:spTree>
    <p:extLst>
      <p:ext uri="{BB962C8B-B14F-4D97-AF65-F5344CB8AC3E}">
        <p14:creationId xmlns:p14="http://schemas.microsoft.com/office/powerpoint/2010/main" val="27625181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4E856A-EA24-45BF-96D5-187F680769B0}" type="slidenum">
              <a:rPr lang="en-US" smtClean="0"/>
              <a:pPr/>
              <a:t>25</a:t>
            </a:fld>
            <a:endParaRPr lang="en-US"/>
          </a:p>
        </p:txBody>
      </p:sp>
    </p:spTree>
    <p:extLst>
      <p:ext uri="{BB962C8B-B14F-4D97-AF65-F5344CB8AC3E}">
        <p14:creationId xmlns:p14="http://schemas.microsoft.com/office/powerpoint/2010/main" val="1806296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4E856A-EA24-45BF-96D5-187F680769B0}" type="slidenum">
              <a:rPr lang="en-US" smtClean="0">
                <a:solidFill>
                  <a:prstClr val="black"/>
                </a:solidFill>
              </a:rPr>
              <a:pPr/>
              <a:t>39</a:t>
            </a:fld>
            <a:endParaRPr lang="en-US">
              <a:solidFill>
                <a:prstClr val="black"/>
              </a:solidFill>
            </a:endParaRPr>
          </a:p>
        </p:txBody>
      </p:sp>
    </p:spTree>
    <p:extLst>
      <p:ext uri="{BB962C8B-B14F-4D97-AF65-F5344CB8AC3E}">
        <p14:creationId xmlns:p14="http://schemas.microsoft.com/office/powerpoint/2010/main" val="286792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80A11B-D196-43F1-8CB2-A95EF48FBD56}" type="datetimeFigureOut">
              <a:rPr lang="en-US" smtClean="0"/>
              <a:pPr/>
              <a:t>09/15/2016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80A11B-D196-43F1-8CB2-A95EF48FBD56}" type="datetimeFigureOut">
              <a:rPr lang="en-US" smtClean="0"/>
              <a:pPr/>
              <a:t>09/15/2016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80A11B-D196-43F1-8CB2-A95EF48FBD56}" type="datetimeFigureOut">
              <a:rPr lang="en-US" smtClean="0"/>
              <a:pPr/>
              <a:t>09/15/2016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80A11B-D196-43F1-8CB2-A95EF48FBD56}" type="datetimeFigureOut">
              <a:rPr lang="en-US" smtClean="0"/>
              <a:pPr/>
              <a:t>09/15/2016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80A11B-D196-43F1-8CB2-A95EF48FBD56}" type="datetimeFigureOut">
              <a:rPr lang="en-US" smtClean="0"/>
              <a:pPr/>
              <a:t>09/15/2016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80A11B-D196-43F1-8CB2-A95EF48FBD56}" type="datetimeFigureOut">
              <a:rPr lang="en-US" smtClean="0"/>
              <a:pPr/>
              <a:t>09/15/2016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80A11B-D196-43F1-8CB2-A95EF48FBD56}" type="datetimeFigureOut">
              <a:rPr lang="en-US" smtClean="0"/>
              <a:pPr/>
              <a:t>09/15/2016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80A11B-D196-43F1-8CB2-A95EF48FBD56}" type="datetimeFigureOut">
              <a:rPr lang="en-US" smtClean="0"/>
              <a:pPr/>
              <a:t>09/15/2016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80A11B-D196-43F1-8CB2-A95EF48FBD56}" type="datetimeFigureOut">
              <a:rPr lang="en-US" smtClean="0"/>
              <a:pPr/>
              <a:t>09/15/2016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3"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80A11B-D196-43F1-8CB2-A95EF48FBD56}" type="datetimeFigureOut">
              <a:rPr lang="en-US" smtClean="0"/>
              <a:pPr/>
              <a:t>09/15/2016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80A11B-D196-43F1-8CB2-A95EF48FBD56}" type="datetimeFigureOut">
              <a:rPr lang="en-US" smtClean="0"/>
              <a:pPr/>
              <a:t>09/15/2016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0F212-853F-4954-B351-47B3FD3439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94000"/>
                <a:lumOff val="6000"/>
                <a:alpha val="76000"/>
              </a:schemeClr>
            </a:gs>
            <a:gs pos="100000">
              <a:schemeClr val="bg2">
                <a:shade val="30000"/>
                <a:satMod val="200000"/>
                <a:lumMod val="98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3"/>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3"/>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0A11B-D196-43F1-8CB2-A95EF48FBD56}" type="datetimeFigureOut">
              <a:rPr lang="en-US" smtClean="0"/>
              <a:pPr/>
              <a:t>09/15/2016</a:t>
            </a:fld>
            <a:endParaRPr lang="en-US"/>
          </a:p>
        </p:txBody>
      </p:sp>
      <p:sp>
        <p:nvSpPr>
          <p:cNvPr id="5" name="Footer Placeholder 4"/>
          <p:cNvSpPr>
            <a:spLocks noGrp="1"/>
          </p:cNvSpPr>
          <p:nvPr>
            <p:ph type="ftr" sz="quarter" idx="3"/>
          </p:nvPr>
        </p:nvSpPr>
        <p:spPr>
          <a:xfrm>
            <a:off x="3124200" y="6356353"/>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3"/>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90F212-853F-4954-B351-47B3FD3439E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chart" Target="../charts/chart12.xml"/></Relationships>
</file>

<file path=ppt/slides/_rels/slide2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chart" Target="../charts/chart21.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2743199"/>
          </a:xfrm>
        </p:spPr>
        <p:txBody>
          <a:bodyPr>
            <a:noAutofit/>
          </a:bodyPr>
          <a:lstStyle/>
          <a:p>
            <a:r>
              <a:rPr lang="en-US" sz="6000" dirty="0" smtClean="0"/>
              <a:t>City of Sinton</a:t>
            </a:r>
            <a:br>
              <a:rPr lang="en-US" sz="6000" dirty="0" smtClean="0"/>
            </a:br>
            <a:r>
              <a:rPr lang="en-US" sz="6000" dirty="0" smtClean="0"/>
              <a:t>Annual Budget</a:t>
            </a:r>
            <a:r>
              <a:rPr lang="en-US" sz="6000" dirty="0" smtClean="0"/>
              <a:t/>
            </a:r>
            <a:br>
              <a:rPr lang="en-US" sz="6000" dirty="0" smtClean="0"/>
            </a:br>
            <a:r>
              <a:rPr lang="en-US" sz="6000" dirty="0" smtClean="0"/>
              <a:t>FY 2016/2017</a:t>
            </a:r>
            <a:endParaRPr lang="en-US" sz="6000" dirty="0"/>
          </a:p>
        </p:txBody>
      </p:sp>
      <p:sp>
        <p:nvSpPr>
          <p:cNvPr id="3" name="Subtitle 2"/>
          <p:cNvSpPr>
            <a:spLocks noGrp="1"/>
          </p:cNvSpPr>
          <p:nvPr>
            <p:ph type="subTitle" idx="1"/>
          </p:nvPr>
        </p:nvSpPr>
        <p:spPr>
          <a:xfrm>
            <a:off x="1371600" y="5867400"/>
            <a:ext cx="6400800" cy="838200"/>
          </a:xfrm>
        </p:spPr>
        <p:txBody>
          <a:bodyPr>
            <a:normAutofit/>
          </a:bodyPr>
          <a:lstStyle/>
          <a:p>
            <a:r>
              <a:rPr lang="en-US" sz="2000" dirty="0" smtClean="0"/>
              <a:t>Prepared by</a:t>
            </a:r>
          </a:p>
          <a:p>
            <a:r>
              <a:rPr lang="en-US" sz="2000" dirty="0" smtClean="0"/>
              <a:t>John D. Hobson, City Manager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Revenue Collection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70622460"/>
              </p:ext>
            </p:extLst>
          </p:nvPr>
        </p:nvGraphicFramePr>
        <p:xfrm>
          <a:off x="114300" y="1371600"/>
          <a:ext cx="8915400" cy="53340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5181600" y="1828800"/>
            <a:ext cx="1371600" cy="400110"/>
          </a:xfrm>
          <a:prstGeom prst="rect">
            <a:avLst/>
          </a:prstGeom>
          <a:noFill/>
        </p:spPr>
        <p:txBody>
          <a:bodyPr wrap="square" rtlCol="0">
            <a:spAutoFit/>
          </a:bodyPr>
          <a:lstStyle/>
          <a:p>
            <a:r>
              <a:rPr lang="en-US" sz="1000" dirty="0" smtClean="0"/>
              <a:t>Ambulance fee decrease in collection</a:t>
            </a:r>
            <a:endParaRPr lang="en-US" sz="10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sz="4900" dirty="0" smtClean="0"/>
              <a:t>Revenue Sources</a:t>
            </a:r>
            <a:r>
              <a:rPr lang="en-US" sz="4800" b="1" dirty="0" smtClean="0"/>
              <a:t> </a:t>
            </a:r>
            <a:r>
              <a:rPr lang="en-US" sz="4900" dirty="0" smtClean="0"/>
              <a:t/>
            </a:r>
            <a:br>
              <a:rPr lang="en-US" sz="4900" dirty="0" smtClean="0"/>
            </a:br>
            <a:r>
              <a:rPr lang="en-US" sz="2700" dirty="0" smtClean="0"/>
              <a:t>Total Revenue  $3,962,358</a:t>
            </a:r>
            <a:endParaRPr lang="en-US"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26566050"/>
              </p:ext>
            </p:extLst>
          </p:nvPr>
        </p:nvGraphicFramePr>
        <p:xfrm>
          <a:off x="17206" y="1600200"/>
          <a:ext cx="8915400" cy="4724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Taxes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41724433"/>
              </p:ext>
            </p:extLst>
          </p:nvPr>
        </p:nvGraphicFramePr>
        <p:xfrm>
          <a:off x="381000" y="1417638"/>
          <a:ext cx="8458200" cy="5287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Sales Tax History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22160342"/>
              </p:ext>
            </p:extLst>
          </p:nvPr>
        </p:nvGraphicFramePr>
        <p:xfrm>
          <a:off x="457200" y="1371600"/>
          <a:ext cx="8229600" cy="475456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828800" y="6248400"/>
            <a:ext cx="5181600" cy="369332"/>
          </a:xfrm>
          <a:prstGeom prst="rect">
            <a:avLst/>
          </a:prstGeom>
          <a:noFill/>
        </p:spPr>
        <p:txBody>
          <a:bodyPr wrap="square" rtlCol="0">
            <a:spAutoFit/>
          </a:bodyPr>
          <a:lstStyle/>
          <a:p>
            <a:r>
              <a:rPr lang="en-US" dirty="0" smtClean="0"/>
              <a:t>Includes an additional ¼ cent for street maintenance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Historical Net Taxable Value</a:t>
            </a:r>
            <a:br>
              <a:rPr lang="en-US" dirty="0" smtClean="0"/>
            </a:br>
            <a:endParaRPr lang="en-US" sz="18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688330591"/>
              </p:ext>
            </p:extLst>
          </p:nvPr>
        </p:nvGraphicFramePr>
        <p:xfrm>
          <a:off x="457200" y="1417638"/>
          <a:ext cx="8229600" cy="47545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Tax Rate (.675046)</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6001767"/>
              </p:ext>
            </p:extLst>
          </p:nvPr>
        </p:nvGraphicFramePr>
        <p:xfrm>
          <a:off x="152400" y="1295400"/>
          <a:ext cx="8839200" cy="5486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Historical </a:t>
            </a:r>
            <a:r>
              <a:rPr lang="en-US" dirty="0" smtClean="0"/>
              <a:t>Debt Service Collection </a:t>
            </a:r>
            <a:br>
              <a:rPr lang="en-US" dirty="0" smtClean="0"/>
            </a:br>
            <a:r>
              <a:rPr lang="en-US" dirty="0" smtClean="0"/>
              <a:t>and Transfer to I &amp; S Fund</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028780793"/>
              </p:ext>
            </p:extLst>
          </p:nvPr>
        </p:nvGraphicFramePr>
        <p:xfrm>
          <a:off x="457200" y="1600200"/>
          <a:ext cx="8229600" cy="5105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303784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sz="3600" dirty="0" smtClean="0"/>
              <a:t>Property Tax Bill</a:t>
            </a:r>
            <a:br>
              <a:rPr lang="en-US" sz="3600" dirty="0" smtClean="0"/>
            </a:br>
            <a:r>
              <a:rPr lang="en-US" sz="3600" dirty="0" smtClean="0"/>
              <a:t>Based on average home value of $76,683</a:t>
            </a:r>
            <a:br>
              <a:rPr lang="en-US" sz="3600" dirty="0" smtClean="0"/>
            </a:br>
            <a:r>
              <a:rPr lang="en-US" sz="1400" dirty="0" smtClean="0"/>
              <a:t>(increase of 1.03%)</a:t>
            </a:r>
            <a:endParaRPr lang="en-US" sz="3600" dirty="0"/>
          </a:p>
        </p:txBody>
      </p:sp>
      <p:sp>
        <p:nvSpPr>
          <p:cNvPr id="18" name="Content Placeholder 17"/>
          <p:cNvSpPr>
            <a:spLocks noGrp="1"/>
          </p:cNvSpPr>
          <p:nvPr>
            <p:ph idx="1"/>
          </p:nvPr>
        </p:nvSpPr>
        <p:spPr>
          <a:xfrm>
            <a:off x="459463" y="2667000"/>
            <a:ext cx="8229600" cy="3048000"/>
          </a:xfrm>
        </p:spPr>
        <p:txBody>
          <a:bodyPr>
            <a:normAutofit/>
          </a:bodyPr>
          <a:lstStyle/>
          <a:p>
            <a:pPr lvl="2">
              <a:lnSpc>
                <a:spcPct val="90000"/>
              </a:lnSpc>
              <a:buClr>
                <a:schemeClr val="tx2"/>
              </a:buClr>
            </a:pPr>
            <a:r>
              <a:rPr lang="en-US" dirty="0" smtClean="0"/>
              <a:t>City of Sinton - .675046			$517.64</a:t>
            </a:r>
          </a:p>
          <a:p>
            <a:pPr lvl="2">
              <a:lnSpc>
                <a:spcPct val="90000"/>
              </a:lnSpc>
              <a:buClr>
                <a:schemeClr val="tx2"/>
              </a:buClr>
            </a:pPr>
            <a:r>
              <a:rPr lang="en-US" dirty="0" smtClean="0"/>
              <a:t>San Patricio County - .52			$398.75</a:t>
            </a:r>
          </a:p>
          <a:p>
            <a:pPr lvl="2">
              <a:lnSpc>
                <a:spcPct val="90000"/>
              </a:lnSpc>
              <a:buClr>
                <a:schemeClr val="tx2"/>
              </a:buClr>
            </a:pPr>
            <a:r>
              <a:rPr lang="en-US" dirty="0" smtClean="0"/>
              <a:t>Drainage District - .60068			$460.61</a:t>
            </a:r>
          </a:p>
          <a:p>
            <a:pPr lvl="2">
              <a:lnSpc>
                <a:spcPct val="90000"/>
              </a:lnSpc>
              <a:buClr>
                <a:schemeClr val="tx2"/>
              </a:buClr>
            </a:pPr>
            <a:r>
              <a:rPr lang="en-US" dirty="0" smtClean="0"/>
              <a:t>Sinton ISD – 1.541				$1,181.68</a:t>
            </a:r>
          </a:p>
          <a:p>
            <a:pPr lvl="2">
              <a:lnSpc>
                <a:spcPct val="90000"/>
              </a:lnSpc>
              <a:buClr>
                <a:schemeClr val="tx2"/>
              </a:buClr>
            </a:pPr>
            <a:endParaRPr lang="en-US" dirty="0"/>
          </a:p>
          <a:p>
            <a:pPr marL="914400" lvl="2" indent="0">
              <a:lnSpc>
                <a:spcPct val="90000"/>
              </a:lnSpc>
              <a:buClr>
                <a:schemeClr val="tx2"/>
              </a:buClr>
              <a:buNone/>
            </a:pPr>
            <a:r>
              <a:rPr lang="en-US" dirty="0" smtClean="0"/>
              <a:t>Total Average Tax Bill				$2,558.68</a:t>
            </a:r>
          </a:p>
          <a:p>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smtClean="0"/>
              <a:t>Where the Taxes Go</a:t>
            </a:r>
            <a:br>
              <a:rPr lang="en-US" sz="4900" dirty="0" smtClean="0"/>
            </a:br>
            <a:r>
              <a:rPr lang="en-US" sz="2400" dirty="0" smtClean="0"/>
              <a:t>Total Average Tax </a:t>
            </a:r>
            <a:r>
              <a:rPr lang="en-US" sz="2400" dirty="0"/>
              <a:t>Bill </a:t>
            </a:r>
            <a:r>
              <a:rPr lang="en-US" sz="2400" dirty="0" smtClean="0"/>
              <a:t>$2,558.68</a:t>
            </a:r>
            <a:r>
              <a:rPr lang="en-US" sz="2400" dirty="0"/>
              <a:t/>
            </a:r>
            <a:br>
              <a:rPr lang="en-US" sz="2400" dirty="0"/>
            </a:br>
            <a:endParaRPr lang="en-US"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70595410"/>
              </p:ext>
            </p:extLst>
          </p:nvPr>
        </p:nvGraphicFramePr>
        <p:xfrm>
          <a:off x="3048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Personnel Staffing – All Funds</a:t>
            </a:r>
            <a:br>
              <a:rPr lang="en-US" dirty="0"/>
            </a:br>
            <a:r>
              <a:rPr lang="en-US" sz="1800" dirty="0"/>
              <a:t>(Full Time Equivalents)</a:t>
            </a:r>
          </a:p>
        </p:txBody>
      </p:sp>
      <p:sp>
        <p:nvSpPr>
          <p:cNvPr id="3" name="Content Placeholder 2"/>
          <p:cNvSpPr>
            <a:spLocks noGrp="1"/>
          </p:cNvSpPr>
          <p:nvPr>
            <p:ph idx="1"/>
          </p:nvPr>
        </p:nvSpPr>
        <p:spPr>
          <a:xfrm>
            <a:off x="457200" y="1371600"/>
            <a:ext cx="8229600" cy="5334000"/>
          </a:xfrm>
        </p:spPr>
        <p:txBody>
          <a:bodyPr>
            <a:normAutofit fontScale="92500" lnSpcReduction="20000"/>
          </a:bodyPr>
          <a:lstStyle/>
          <a:p>
            <a:pPr>
              <a:buNone/>
            </a:pPr>
            <a:r>
              <a:rPr lang="en-US" sz="2600" dirty="0" smtClean="0"/>
              <a:t>	</a:t>
            </a:r>
            <a:r>
              <a:rPr lang="en-US" sz="1500" dirty="0" smtClean="0"/>
              <a:t>				</a:t>
            </a:r>
            <a:r>
              <a:rPr lang="en-US" sz="1600" dirty="0" smtClean="0"/>
              <a:t>15/16		16/17</a:t>
            </a:r>
          </a:p>
          <a:p>
            <a:r>
              <a:rPr lang="en-US" sz="1600" dirty="0" smtClean="0"/>
              <a:t>Administration	</a:t>
            </a:r>
          </a:p>
          <a:p>
            <a:pPr lvl="1"/>
            <a:r>
              <a:rPr lang="en-US" sz="1600" dirty="0" smtClean="0"/>
              <a:t>City Manager			1		1</a:t>
            </a:r>
          </a:p>
          <a:p>
            <a:pPr lvl="1"/>
            <a:r>
              <a:rPr lang="en-US" sz="1600" dirty="0" smtClean="0"/>
              <a:t>City Secretary			1		1</a:t>
            </a:r>
          </a:p>
          <a:p>
            <a:pPr lvl="1"/>
            <a:r>
              <a:rPr lang="en-US" sz="1600" dirty="0" smtClean="0"/>
              <a:t>Finance</a:t>
            </a:r>
            <a:r>
              <a:rPr lang="en-US" sz="1600" dirty="0"/>
              <a:t> </a:t>
            </a:r>
            <a:r>
              <a:rPr lang="en-US" sz="1600" dirty="0" smtClean="0"/>
              <a:t>Officer		1		1</a:t>
            </a:r>
          </a:p>
          <a:p>
            <a:pPr lvl="1"/>
            <a:r>
              <a:rPr lang="en-US" sz="1600" dirty="0" smtClean="0"/>
              <a:t>AP Clerk			1</a:t>
            </a:r>
            <a:r>
              <a:rPr lang="en-US" sz="1600" u="sng" dirty="0" smtClean="0"/>
              <a:t>		1</a:t>
            </a:r>
          </a:p>
          <a:p>
            <a:pPr lvl="1">
              <a:buNone/>
            </a:pPr>
            <a:r>
              <a:rPr lang="en-US" sz="1600" dirty="0" smtClean="0"/>
              <a:t>					4		4</a:t>
            </a:r>
          </a:p>
          <a:p>
            <a:r>
              <a:rPr lang="en-US" sz="1600" dirty="0" smtClean="0"/>
              <a:t>Police</a:t>
            </a:r>
          </a:p>
          <a:p>
            <a:pPr lvl="1"/>
            <a:r>
              <a:rPr lang="en-US" sz="1600" dirty="0" smtClean="0"/>
              <a:t>Chief			1		1</a:t>
            </a:r>
          </a:p>
          <a:p>
            <a:pPr lvl="1"/>
            <a:r>
              <a:rPr lang="en-US" sz="1600" dirty="0" smtClean="0"/>
              <a:t>Lieutenant/Detective		2		1</a:t>
            </a:r>
          </a:p>
          <a:p>
            <a:pPr lvl="1"/>
            <a:r>
              <a:rPr lang="en-US" sz="1600" dirty="0" smtClean="0"/>
              <a:t>Patrolman			9		8	</a:t>
            </a:r>
          </a:p>
          <a:p>
            <a:pPr lvl="1"/>
            <a:r>
              <a:rPr lang="en-US" sz="1600" dirty="0" smtClean="0"/>
              <a:t>Clerk			1		1</a:t>
            </a:r>
          </a:p>
          <a:p>
            <a:pPr lvl="1"/>
            <a:r>
              <a:rPr lang="en-US" sz="1600" dirty="0" smtClean="0"/>
              <a:t>Crossing Guard (FTE)		</a:t>
            </a:r>
            <a:r>
              <a:rPr lang="en-US" sz="1600" u="sng" dirty="0" smtClean="0"/>
              <a:t>1.5		2</a:t>
            </a:r>
          </a:p>
          <a:p>
            <a:pPr marL="457200" lvl="1" indent="0">
              <a:buNone/>
            </a:pPr>
            <a:r>
              <a:rPr lang="en-US" sz="1600" dirty="0" smtClean="0"/>
              <a:t>				14.5		13</a:t>
            </a:r>
          </a:p>
          <a:p>
            <a:r>
              <a:rPr lang="en-US" sz="1600" dirty="0" smtClean="0"/>
              <a:t>Municipal Court</a:t>
            </a:r>
          </a:p>
          <a:p>
            <a:pPr lvl="1"/>
            <a:r>
              <a:rPr lang="en-US" sz="1600" dirty="0" smtClean="0"/>
              <a:t>Judge			1		1	</a:t>
            </a:r>
          </a:p>
          <a:p>
            <a:pPr lvl="1"/>
            <a:r>
              <a:rPr lang="en-US" sz="1600" dirty="0" smtClean="0"/>
              <a:t>Clerk			</a:t>
            </a:r>
            <a:r>
              <a:rPr lang="en-US" sz="1600" u="sng" dirty="0" smtClean="0"/>
              <a:t>1		1</a:t>
            </a:r>
            <a:br>
              <a:rPr lang="en-US" sz="1600" u="sng" dirty="0" smtClean="0"/>
            </a:br>
            <a:r>
              <a:rPr lang="en-US" sz="1600" dirty="0" smtClean="0"/>
              <a:t>				2		2</a:t>
            </a:r>
            <a:endParaRPr lang="en-US" sz="1600" u="sng" dirty="0" smtClean="0"/>
          </a:p>
          <a:p>
            <a:r>
              <a:rPr lang="en-US" sz="1600" dirty="0" smtClean="0"/>
              <a:t>Library</a:t>
            </a:r>
          </a:p>
          <a:p>
            <a:pPr lvl="1"/>
            <a:r>
              <a:rPr lang="en-US" sz="1600" dirty="0" smtClean="0"/>
              <a:t>Librarian			1		1</a:t>
            </a:r>
          </a:p>
          <a:p>
            <a:pPr lvl="1"/>
            <a:r>
              <a:rPr lang="en-US" sz="1600" dirty="0" smtClean="0"/>
              <a:t>Technician			2		2</a:t>
            </a:r>
          </a:p>
          <a:p>
            <a:pPr lvl="1"/>
            <a:r>
              <a:rPr lang="en-US" sz="1600" dirty="0" smtClean="0"/>
              <a:t>Aide (FTE)			</a:t>
            </a:r>
            <a:r>
              <a:rPr lang="en-US" sz="1600" u="sng" dirty="0" smtClean="0"/>
              <a:t>2		1.5</a:t>
            </a:r>
            <a:br>
              <a:rPr lang="en-US" sz="1600" u="sng" dirty="0" smtClean="0"/>
            </a:br>
            <a:r>
              <a:rPr lang="en-US" sz="1600" dirty="0" smtClean="0"/>
              <a:t>				5		4.5</a:t>
            </a:r>
            <a:endParaRPr lang="en-US" sz="1600" u="sng" dirty="0" smtClean="0"/>
          </a:p>
          <a:p>
            <a:pPr lvl="1"/>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Elected Officials</a:t>
            </a:r>
            <a:endParaRPr lang="en-US" dirty="0"/>
          </a:p>
        </p:txBody>
      </p:sp>
      <p:sp>
        <p:nvSpPr>
          <p:cNvPr id="3" name="Content Placeholder 2"/>
          <p:cNvSpPr>
            <a:spLocks noGrp="1"/>
          </p:cNvSpPr>
          <p:nvPr>
            <p:ph idx="1"/>
          </p:nvPr>
        </p:nvSpPr>
        <p:spPr>
          <a:xfrm>
            <a:off x="228600" y="1600200"/>
            <a:ext cx="8466499" cy="4525963"/>
          </a:xfrm>
        </p:spPr>
        <p:txBody>
          <a:bodyPr/>
          <a:lstStyle/>
          <a:p>
            <a:pPr>
              <a:buNone/>
            </a:pPr>
            <a:r>
              <a:rPr lang="en-US" sz="3600" dirty="0" smtClean="0"/>
              <a:t>Edward </a:t>
            </a:r>
            <a:r>
              <a:rPr lang="en-US" sz="3600" dirty="0"/>
              <a:t>Adams </a:t>
            </a:r>
            <a:r>
              <a:rPr lang="en-US" sz="3600" dirty="0" smtClean="0"/>
              <a:t>		Mayor</a:t>
            </a:r>
          </a:p>
          <a:p>
            <a:pPr>
              <a:buNone/>
            </a:pPr>
            <a:r>
              <a:rPr lang="en-US" sz="3600" dirty="0"/>
              <a:t>Patricia Vargas	</a:t>
            </a:r>
            <a:r>
              <a:rPr lang="en-US" sz="3600" dirty="0" smtClean="0"/>
              <a:t>		Mayor Pro Tem</a:t>
            </a:r>
          </a:p>
          <a:p>
            <a:pPr>
              <a:buNone/>
            </a:pPr>
            <a:r>
              <a:rPr lang="en-US" sz="3600" dirty="0" smtClean="0"/>
              <a:t>Danny Davila			Councilmember</a:t>
            </a:r>
          </a:p>
          <a:p>
            <a:pPr>
              <a:buNone/>
            </a:pPr>
            <a:r>
              <a:rPr lang="en-US" sz="3600" dirty="0" smtClean="0"/>
              <a:t>Cheryl Rigotti			</a:t>
            </a:r>
            <a:r>
              <a:rPr lang="en-US" sz="3600" dirty="0"/>
              <a:t>Councilmember</a:t>
            </a:r>
          </a:p>
          <a:p>
            <a:pPr>
              <a:buNone/>
            </a:pPr>
            <a:r>
              <a:rPr lang="en-US" sz="3600" dirty="0" smtClean="0"/>
              <a:t>Nathan Lindeman		Councilmember</a:t>
            </a:r>
            <a:endParaRPr lang="en-US" sz="3600" dirty="0"/>
          </a:p>
          <a:p>
            <a:pPr>
              <a:buNone/>
            </a:pPr>
            <a:endParaRPr lang="en-US" sz="2000" dirty="0" smtClean="0"/>
          </a:p>
          <a:p>
            <a:pPr>
              <a:buNone/>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fontScale="90000"/>
          </a:bodyPr>
          <a:lstStyle/>
          <a:p>
            <a:r>
              <a:rPr lang="en-US" sz="4900" dirty="0"/>
              <a:t>Personnel Staffing – All Funds</a:t>
            </a:r>
            <a:r>
              <a:rPr lang="en-US" dirty="0"/>
              <a:t/>
            </a:r>
            <a:br>
              <a:rPr lang="en-US" dirty="0"/>
            </a:br>
            <a:r>
              <a:rPr lang="en-US" sz="2000" dirty="0"/>
              <a:t>(Full Time Equivalents)</a:t>
            </a:r>
          </a:p>
        </p:txBody>
      </p:sp>
      <p:sp>
        <p:nvSpPr>
          <p:cNvPr id="3" name="Content Placeholder 2"/>
          <p:cNvSpPr>
            <a:spLocks noGrp="1"/>
          </p:cNvSpPr>
          <p:nvPr>
            <p:ph idx="1"/>
          </p:nvPr>
        </p:nvSpPr>
        <p:spPr>
          <a:xfrm>
            <a:off x="457200" y="1066800"/>
            <a:ext cx="8229600" cy="5562600"/>
          </a:xfrm>
        </p:spPr>
        <p:txBody>
          <a:bodyPr>
            <a:normAutofit fontScale="55000" lnSpcReduction="20000"/>
          </a:bodyPr>
          <a:lstStyle/>
          <a:p>
            <a:pPr>
              <a:buNone/>
            </a:pPr>
            <a:r>
              <a:rPr lang="en-US" sz="2700" dirty="0" smtClean="0"/>
              <a:t>	</a:t>
            </a:r>
          </a:p>
          <a:p>
            <a:pPr>
              <a:buNone/>
            </a:pPr>
            <a:r>
              <a:rPr lang="en-US" sz="2700" dirty="0" smtClean="0"/>
              <a:t>					14/15		15/16</a:t>
            </a:r>
          </a:p>
          <a:p>
            <a:r>
              <a:rPr lang="en-US" sz="2700" dirty="0" smtClean="0"/>
              <a:t>Public Works</a:t>
            </a:r>
          </a:p>
          <a:p>
            <a:pPr lvl="1"/>
            <a:r>
              <a:rPr lang="en-US" sz="2700" dirty="0" smtClean="0"/>
              <a:t>Streets</a:t>
            </a:r>
          </a:p>
          <a:p>
            <a:pPr lvl="2"/>
            <a:r>
              <a:rPr lang="en-US" sz="2700" dirty="0" smtClean="0"/>
              <a:t>Supervisor		1		1</a:t>
            </a:r>
          </a:p>
          <a:p>
            <a:pPr lvl="2"/>
            <a:r>
              <a:rPr lang="en-US" sz="2700" dirty="0" smtClean="0"/>
              <a:t>Laborer			</a:t>
            </a:r>
            <a:r>
              <a:rPr lang="en-US" sz="2700" u="sng" dirty="0" smtClean="0"/>
              <a:t>5		3</a:t>
            </a:r>
            <a:r>
              <a:rPr lang="en-US" sz="2700" dirty="0" smtClean="0"/>
              <a:t/>
            </a:r>
            <a:br>
              <a:rPr lang="en-US" sz="2700" dirty="0" smtClean="0"/>
            </a:br>
            <a:r>
              <a:rPr lang="en-US" sz="2700" dirty="0" smtClean="0"/>
              <a:t>			</a:t>
            </a:r>
            <a:r>
              <a:rPr lang="en-US" sz="2700" dirty="0"/>
              <a:t>6</a:t>
            </a:r>
            <a:r>
              <a:rPr lang="en-US" sz="2700" dirty="0" smtClean="0"/>
              <a:t>		4</a:t>
            </a:r>
          </a:p>
          <a:p>
            <a:pPr lvl="1"/>
            <a:r>
              <a:rPr lang="en-US" sz="2700" dirty="0" smtClean="0"/>
              <a:t>Animal Control</a:t>
            </a:r>
          </a:p>
          <a:p>
            <a:pPr lvl="2"/>
            <a:r>
              <a:rPr lang="en-US" sz="2700" dirty="0" smtClean="0"/>
              <a:t>Officer			</a:t>
            </a:r>
            <a:r>
              <a:rPr lang="en-US" sz="2700" u="sng" dirty="0" smtClean="0"/>
              <a:t>1		1</a:t>
            </a:r>
            <a:r>
              <a:rPr lang="en-US" sz="2700" dirty="0" smtClean="0"/>
              <a:t/>
            </a:r>
            <a:br>
              <a:rPr lang="en-US" sz="2700" dirty="0" smtClean="0"/>
            </a:br>
            <a:r>
              <a:rPr lang="en-US" sz="2700" dirty="0" smtClean="0"/>
              <a:t>			1		1</a:t>
            </a:r>
          </a:p>
          <a:p>
            <a:pPr lvl="1"/>
            <a:r>
              <a:rPr lang="en-US" sz="2700" dirty="0" smtClean="0"/>
              <a:t>Parks</a:t>
            </a:r>
          </a:p>
          <a:p>
            <a:pPr lvl="2"/>
            <a:r>
              <a:rPr lang="en-US" sz="2700" dirty="0" smtClean="0"/>
              <a:t>Supervisor		0		0</a:t>
            </a:r>
          </a:p>
          <a:p>
            <a:pPr lvl="2"/>
            <a:r>
              <a:rPr lang="en-US" sz="2700" dirty="0" smtClean="0"/>
              <a:t>Laborer			</a:t>
            </a:r>
            <a:r>
              <a:rPr lang="en-US" sz="2700" u="sng" dirty="0"/>
              <a:t>3</a:t>
            </a:r>
            <a:r>
              <a:rPr lang="en-US" sz="2700" u="sng" dirty="0" smtClean="0"/>
              <a:t>		3</a:t>
            </a:r>
          </a:p>
          <a:p>
            <a:pPr marL="914400" lvl="2" indent="0">
              <a:buNone/>
            </a:pPr>
            <a:r>
              <a:rPr lang="en-US" sz="2700" dirty="0" smtClean="0"/>
              <a:t>			</a:t>
            </a:r>
            <a:r>
              <a:rPr lang="en-US" sz="2700" dirty="0"/>
              <a:t>3</a:t>
            </a:r>
            <a:r>
              <a:rPr lang="en-US" sz="2700" dirty="0" smtClean="0"/>
              <a:t>		</a:t>
            </a:r>
            <a:r>
              <a:rPr lang="en-US" sz="2700" dirty="0"/>
              <a:t>3</a:t>
            </a:r>
            <a:r>
              <a:rPr lang="en-US" sz="2700" dirty="0" smtClean="0"/>
              <a:t/>
            </a:r>
            <a:br>
              <a:rPr lang="en-US" sz="2700" dirty="0" smtClean="0"/>
            </a:br>
            <a:endParaRPr lang="en-US" sz="2700" dirty="0" smtClean="0"/>
          </a:p>
          <a:p>
            <a:pPr lvl="1"/>
            <a:r>
              <a:rPr lang="en-US" sz="2700" dirty="0" smtClean="0"/>
              <a:t>Rob &amp; Bessie Welder Park</a:t>
            </a:r>
          </a:p>
          <a:p>
            <a:pPr lvl="2"/>
            <a:r>
              <a:rPr lang="en-US" sz="2700" dirty="0" smtClean="0"/>
              <a:t>RV/Pool Manager		1		1</a:t>
            </a:r>
          </a:p>
          <a:p>
            <a:pPr lvl="2"/>
            <a:r>
              <a:rPr lang="en-US" sz="2700" dirty="0" smtClean="0"/>
              <a:t>Lifeguards (Seasonal)	</a:t>
            </a:r>
            <a:r>
              <a:rPr lang="en-US" sz="2700" u="sng" dirty="0" smtClean="0"/>
              <a:t>	</a:t>
            </a:r>
            <a:r>
              <a:rPr lang="en-US" sz="2700" u="sng" dirty="0"/>
              <a:t>	</a:t>
            </a:r>
            <a:r>
              <a:rPr lang="en-US" sz="2700" u="sng" dirty="0" smtClean="0"/>
              <a:t>  </a:t>
            </a:r>
            <a:br>
              <a:rPr lang="en-US" sz="2700" u="sng" dirty="0" smtClean="0"/>
            </a:br>
            <a:r>
              <a:rPr lang="en-US" sz="2700" dirty="0" smtClean="0"/>
              <a:t>			1		1</a:t>
            </a:r>
            <a:br>
              <a:rPr lang="en-US" sz="2700" dirty="0" smtClean="0"/>
            </a:br>
            <a:r>
              <a:rPr lang="en-US" sz="2700" dirty="0" smtClean="0"/>
              <a:t>	</a:t>
            </a:r>
          </a:p>
          <a:p>
            <a:r>
              <a:rPr lang="en-US" sz="2700" dirty="0" smtClean="0"/>
              <a:t>EMS						</a:t>
            </a:r>
          </a:p>
          <a:p>
            <a:pPr lvl="1"/>
            <a:r>
              <a:rPr lang="en-US" sz="2700" dirty="0" smtClean="0"/>
              <a:t>Director			1		1</a:t>
            </a:r>
          </a:p>
          <a:p>
            <a:pPr lvl="1"/>
            <a:r>
              <a:rPr lang="en-US" sz="2700" dirty="0" smtClean="0"/>
              <a:t>Paramedic/EMT		</a:t>
            </a:r>
            <a:r>
              <a:rPr lang="en-US" sz="2700" u="sng" dirty="0" smtClean="0"/>
              <a:t>13		10</a:t>
            </a:r>
            <a:br>
              <a:rPr lang="en-US" sz="2700" u="sng" dirty="0" smtClean="0"/>
            </a:br>
            <a:r>
              <a:rPr lang="en-US" sz="2700" dirty="0" smtClean="0"/>
              <a:t>				14		11</a:t>
            </a:r>
          </a:p>
          <a:p>
            <a:pPr marL="457200" lvl="1" indent="0">
              <a:buNone/>
            </a:pPr>
            <a:r>
              <a:rPr lang="en-US" sz="2700" dirty="0" smtClean="0"/>
              <a:t>				50.5		43.5	</a:t>
            </a:r>
          </a:p>
          <a:p>
            <a:pPr marL="457200" lvl="1" indent="0">
              <a:buNone/>
            </a:pPr>
            <a:endParaRPr lang="en-US" sz="2700" dirty="0" smtClean="0"/>
          </a:p>
          <a:p>
            <a:pPr lvl="1"/>
            <a:endParaRPr lang="en-US" sz="2100" u="sng" dirty="0" smtClean="0"/>
          </a:p>
          <a:p>
            <a:pPr lvl="1"/>
            <a:endParaRPr lang="en-US" sz="2100" dirty="0"/>
          </a:p>
          <a:p>
            <a:pPr lvl="1">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General Fund</a:t>
            </a:r>
            <a:endParaRPr lang="en-US" dirty="0"/>
          </a:p>
        </p:txBody>
      </p:sp>
      <p:sp>
        <p:nvSpPr>
          <p:cNvPr id="3" name="Subtitle 2"/>
          <p:cNvSpPr>
            <a:spLocks noGrp="1"/>
          </p:cNvSpPr>
          <p:nvPr>
            <p:ph type="subTitle" idx="1"/>
          </p:nvPr>
        </p:nvSpPr>
        <p:spPr/>
        <p:txBody>
          <a:bodyPr/>
          <a:lstStyle/>
          <a:p>
            <a:r>
              <a:rPr lang="en-US" dirty="0" smtClean="0"/>
              <a:t>Expenditures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2800" dirty="0" smtClean="0"/>
              <a:t>Significant Changes and Capital Purchases by Department</a:t>
            </a:r>
            <a:r>
              <a:rPr lang="en-US" sz="2400" dirty="0" smtClean="0"/>
              <a:t/>
            </a:r>
            <a:br>
              <a:rPr lang="en-US" sz="2400" dirty="0" smtClean="0"/>
            </a:br>
            <a:r>
              <a:rPr lang="en-US" sz="1800" dirty="0" smtClean="0"/>
              <a:t>(2% COLA proposed for all employees)</a:t>
            </a:r>
            <a:endParaRPr lang="en-US" sz="1800" dirty="0"/>
          </a:p>
        </p:txBody>
      </p:sp>
      <p:sp>
        <p:nvSpPr>
          <p:cNvPr id="5" name="Content Placeholder 4"/>
          <p:cNvSpPr>
            <a:spLocks noGrp="1"/>
          </p:cNvSpPr>
          <p:nvPr>
            <p:ph sz="half" idx="1"/>
          </p:nvPr>
        </p:nvSpPr>
        <p:spPr>
          <a:xfrm>
            <a:off x="990600" y="1600200"/>
            <a:ext cx="7391400" cy="4525963"/>
          </a:xfrm>
        </p:spPr>
        <p:txBody>
          <a:bodyPr numCol="2">
            <a:normAutofit fontScale="62500" lnSpcReduction="20000"/>
          </a:bodyPr>
          <a:lstStyle/>
          <a:p>
            <a:r>
              <a:rPr lang="en-US" u="sng" dirty="0" smtClean="0"/>
              <a:t>Police</a:t>
            </a:r>
            <a:r>
              <a:rPr lang="en-US" dirty="0" smtClean="0"/>
              <a:t>				</a:t>
            </a:r>
            <a:endParaRPr lang="en-US" u="sng" dirty="0" smtClean="0"/>
          </a:p>
          <a:p>
            <a:pPr lvl="1"/>
            <a:r>
              <a:rPr lang="en-US" dirty="0" smtClean="0"/>
              <a:t>Patrol Car</a:t>
            </a:r>
          </a:p>
          <a:p>
            <a:pPr lvl="1"/>
            <a:r>
              <a:rPr lang="en-US" dirty="0" smtClean="0"/>
              <a:t>Taser</a:t>
            </a:r>
          </a:p>
          <a:p>
            <a:pPr lvl="1"/>
            <a:r>
              <a:rPr lang="en-US" dirty="0" smtClean="0"/>
              <a:t>Radar</a:t>
            </a:r>
          </a:p>
          <a:p>
            <a:pPr lvl="1"/>
            <a:r>
              <a:rPr lang="en-US" dirty="0" smtClean="0"/>
              <a:t>Vehicle Camera</a:t>
            </a:r>
          </a:p>
          <a:p>
            <a:pPr lvl="1"/>
            <a:r>
              <a:rPr lang="en-US" dirty="0" smtClean="0"/>
              <a:t>BP Vest</a:t>
            </a:r>
          </a:p>
          <a:p>
            <a:r>
              <a:rPr lang="en-US" u="sng" dirty="0" smtClean="0"/>
              <a:t>Fire</a:t>
            </a:r>
          </a:p>
          <a:p>
            <a:pPr lvl="1"/>
            <a:r>
              <a:rPr lang="en-US" dirty="0" smtClean="0"/>
              <a:t>Tires</a:t>
            </a:r>
          </a:p>
          <a:p>
            <a:endParaRPr lang="en-US" u="sng" dirty="0" smtClean="0"/>
          </a:p>
          <a:p>
            <a:r>
              <a:rPr lang="en-US" u="sng" dirty="0"/>
              <a:t>Park</a:t>
            </a:r>
          </a:p>
          <a:p>
            <a:pPr lvl="1"/>
            <a:r>
              <a:rPr lang="en-US" dirty="0">
                <a:solidFill>
                  <a:prstClr val="white"/>
                </a:solidFill>
              </a:rPr>
              <a:t>Speck Akin Roof</a:t>
            </a:r>
          </a:p>
          <a:p>
            <a:pPr lvl="1"/>
            <a:r>
              <a:rPr lang="en-US" dirty="0">
                <a:solidFill>
                  <a:prstClr val="white"/>
                </a:solidFill>
              </a:rPr>
              <a:t>Mower</a:t>
            </a:r>
          </a:p>
          <a:p>
            <a:pPr lvl="1"/>
            <a:r>
              <a:rPr lang="en-US" dirty="0">
                <a:solidFill>
                  <a:prstClr val="white"/>
                </a:solidFill>
              </a:rPr>
              <a:t>Meters at RV </a:t>
            </a:r>
            <a:r>
              <a:rPr lang="en-US" dirty="0" smtClean="0">
                <a:solidFill>
                  <a:prstClr val="white"/>
                </a:solidFill>
              </a:rPr>
              <a:t>Park</a:t>
            </a:r>
            <a:endParaRPr lang="en-US" u="sng" dirty="0"/>
          </a:p>
          <a:p>
            <a:pPr marL="0" indent="0">
              <a:buNone/>
            </a:pPr>
            <a:r>
              <a:rPr lang="en-US" u="sng" dirty="0" smtClean="0"/>
              <a:t/>
            </a:r>
            <a:br>
              <a:rPr lang="en-US" u="sng" dirty="0" smtClean="0"/>
            </a:br>
            <a:r>
              <a:rPr lang="en-US" u="sng" dirty="0" smtClean="0"/>
              <a:t/>
            </a:r>
            <a:br>
              <a:rPr lang="en-US" u="sng" dirty="0" smtClean="0"/>
            </a:br>
            <a:r>
              <a:rPr lang="en-US" u="sng" dirty="0" smtClean="0"/>
              <a:t/>
            </a:r>
            <a:br>
              <a:rPr lang="en-US" u="sng" dirty="0" smtClean="0"/>
            </a:br>
            <a:endParaRPr lang="en-US" u="sng" dirty="0" smtClean="0"/>
          </a:p>
          <a:p>
            <a:r>
              <a:rPr lang="en-US" u="sng" dirty="0" smtClean="0"/>
              <a:t>Street</a:t>
            </a:r>
          </a:p>
          <a:p>
            <a:pPr lvl="1"/>
            <a:r>
              <a:rPr lang="en-US" dirty="0" smtClean="0"/>
              <a:t>Seal Coat</a:t>
            </a:r>
          </a:p>
          <a:p>
            <a:pPr lvl="1"/>
            <a:r>
              <a:rPr lang="en-US" dirty="0" smtClean="0"/>
              <a:t>Compressor</a:t>
            </a:r>
          </a:p>
          <a:p>
            <a:pPr lvl="1"/>
            <a:r>
              <a:rPr lang="en-US" dirty="0" smtClean="0"/>
              <a:t>Tire Disposal</a:t>
            </a:r>
          </a:p>
          <a:p>
            <a:pPr lvl="1"/>
            <a:r>
              <a:rPr lang="en-US" dirty="0" smtClean="0"/>
              <a:t>Mosquito Fogger</a:t>
            </a:r>
          </a:p>
          <a:p>
            <a:pPr lvl="1"/>
            <a:r>
              <a:rPr lang="en-US" dirty="0" smtClean="0">
                <a:solidFill>
                  <a:prstClr val="white"/>
                </a:solidFill>
              </a:rPr>
              <a:t>Overtime and On-Call</a:t>
            </a:r>
          </a:p>
          <a:p>
            <a:pPr lvl="1"/>
            <a:endParaRPr lang="en-US" dirty="0" smtClean="0">
              <a:solidFill>
                <a:prstClr val="white"/>
              </a:solidFill>
            </a:endParaRPr>
          </a:p>
          <a:p>
            <a:r>
              <a:rPr lang="en-US" u="sng" dirty="0" smtClean="0">
                <a:solidFill>
                  <a:prstClr val="white"/>
                </a:solidFill>
              </a:rPr>
              <a:t>Animal Control</a:t>
            </a:r>
            <a:endParaRPr lang="en-US" u="sng" dirty="0">
              <a:solidFill>
                <a:prstClr val="white"/>
              </a:solidFill>
            </a:endParaRPr>
          </a:p>
          <a:p>
            <a:pPr lvl="1"/>
            <a:r>
              <a:rPr lang="en-US" dirty="0">
                <a:solidFill>
                  <a:prstClr val="white"/>
                </a:solidFill>
              </a:rPr>
              <a:t>Overtime and </a:t>
            </a:r>
            <a:r>
              <a:rPr lang="en-US" dirty="0" smtClean="0">
                <a:solidFill>
                  <a:prstClr val="white"/>
                </a:solidFill>
              </a:rPr>
              <a:t>On-Call</a:t>
            </a:r>
          </a:p>
          <a:p>
            <a:pPr lvl="1"/>
            <a:r>
              <a:rPr lang="en-US" dirty="0" smtClean="0">
                <a:solidFill>
                  <a:prstClr val="white"/>
                </a:solidFill>
              </a:rPr>
              <a:t>Fan</a:t>
            </a:r>
          </a:p>
          <a:p>
            <a:pPr lvl="1"/>
            <a:r>
              <a:rPr lang="en-US" dirty="0" smtClean="0">
                <a:solidFill>
                  <a:prstClr val="white"/>
                </a:solidFill>
              </a:rPr>
              <a:t>Freezer</a:t>
            </a:r>
            <a:br>
              <a:rPr lang="en-US" dirty="0" smtClean="0">
                <a:solidFill>
                  <a:prstClr val="white"/>
                </a:solidFill>
              </a:rPr>
            </a:br>
            <a:endParaRPr lang="en-US" dirty="0" smtClean="0">
              <a:solidFill>
                <a:prstClr val="white"/>
              </a:solidFill>
            </a:endParaRPr>
          </a:p>
          <a:p>
            <a:pPr lvl="1"/>
            <a:endParaRPr lang="en-US" dirty="0">
              <a:solidFill>
                <a:prstClr val="white"/>
              </a:solidFill>
            </a:endParaRPr>
          </a:p>
          <a:p>
            <a:endParaRPr lang="en-US" u="sng" dirty="0" smtClean="0"/>
          </a:p>
          <a:p>
            <a:pPr lvl="1"/>
            <a:endParaRPr lang="en-US" u="sng" dirty="0" smtClean="0"/>
          </a:p>
          <a:p>
            <a:pPr lvl="1">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Expenditures by Category</a:t>
            </a:r>
            <a:br>
              <a:rPr lang="en-US" dirty="0" smtClean="0"/>
            </a:br>
            <a:r>
              <a:rPr lang="en-US" dirty="0" smtClean="0"/>
              <a:t>Total GF Expenditures $3,936,400</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25999732"/>
              </p:ext>
            </p:extLst>
          </p:nvPr>
        </p:nvGraphicFramePr>
        <p:xfrm>
          <a:off x="381000" y="1828800"/>
          <a:ext cx="82296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676400" y="2438400"/>
            <a:ext cx="685800" cy="261610"/>
          </a:xfrm>
          <a:prstGeom prst="rect">
            <a:avLst/>
          </a:prstGeom>
          <a:noFill/>
        </p:spPr>
        <p:txBody>
          <a:bodyPr wrap="square" rtlCol="0">
            <a:spAutoFit/>
          </a:bodyPr>
          <a:lstStyle/>
          <a:p>
            <a:r>
              <a:rPr lang="en-US" sz="1100" dirty="0" smtClean="0">
                <a:solidFill>
                  <a:schemeClr val="bg1"/>
                </a:solidFill>
              </a:rPr>
              <a:t>Capital</a:t>
            </a:r>
            <a:endParaRPr lang="en-US" sz="1100" dirty="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Expenditures by Department</a:t>
            </a:r>
            <a:br>
              <a:rPr lang="en-US" dirty="0" smtClean="0"/>
            </a:br>
            <a:r>
              <a:rPr lang="en-US" dirty="0" smtClean="0"/>
              <a:t>Total GF Expenditures </a:t>
            </a:r>
            <a:r>
              <a:rPr lang="en-US" dirty="0"/>
              <a:t>$3,781,209</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48026184"/>
              </p:ext>
            </p:extLst>
          </p:nvPr>
        </p:nvGraphicFramePr>
        <p:xfrm>
          <a:off x="228600" y="1676400"/>
          <a:ext cx="8686800" cy="4953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304801"/>
            <a:ext cx="3008313" cy="457199"/>
          </a:xfrm>
        </p:spPr>
        <p:txBody>
          <a:bodyPr/>
          <a:lstStyle/>
          <a:p>
            <a:r>
              <a:rPr lang="en-US" dirty="0" smtClean="0"/>
              <a:t>Administration</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28778849"/>
              </p:ext>
            </p:extLst>
          </p:nvPr>
        </p:nvGraphicFramePr>
        <p:xfrm>
          <a:off x="8001000" y="6019800"/>
          <a:ext cx="152404" cy="565149"/>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p:cNvSpPr>
            <a:spLocks noGrp="1"/>
          </p:cNvSpPr>
          <p:nvPr>
            <p:ph type="body" sz="half" idx="2"/>
          </p:nvPr>
        </p:nvSpPr>
        <p:spPr>
          <a:xfrm>
            <a:off x="457204" y="1143000"/>
            <a:ext cx="3124196" cy="5257799"/>
          </a:xfrm>
          <a:ln>
            <a:noFill/>
          </a:ln>
        </p:spPr>
        <p:txBody>
          <a:bodyPr>
            <a:normAutofit/>
          </a:bodyPr>
          <a:lstStyle/>
          <a:p>
            <a:r>
              <a:rPr lang="en-US" sz="1600" dirty="0" smtClean="0"/>
              <a:t>The Administration Department oversees a variety of services at the core of the City of Sinton. These services include accounting and auditing, budget preparation, human resources, investments, payroll, purchasing, risk management, facility management, tax-related issues and utility services. The City Secretary and Finance Officer are all part of the Administration Department. The City Manager is the head of this department and oversees all aspects of city business. </a:t>
            </a:r>
          </a:p>
          <a:p>
            <a:endParaRPr lang="en-US" sz="1600" dirty="0" smtClean="0"/>
          </a:p>
          <a:p>
            <a:r>
              <a:rPr lang="en-US" sz="1600" dirty="0" smtClean="0"/>
              <a:t>Total budget - $841,154</a:t>
            </a:r>
          </a:p>
          <a:p>
            <a:r>
              <a:rPr lang="en-US" sz="1600" dirty="0" smtClean="0"/>
              <a:t>John D. Hobson, City Manager</a:t>
            </a:r>
          </a:p>
          <a:p>
            <a:r>
              <a:rPr lang="en-US" sz="1600" dirty="0" smtClean="0"/>
              <a:t>Cathy Duhart, City Secretary </a:t>
            </a:r>
          </a:p>
          <a:p>
            <a:r>
              <a:rPr lang="en-US" sz="1600" dirty="0" smtClean="0"/>
              <a:t>Sally Oelrich, Finance Officer.</a:t>
            </a:r>
          </a:p>
          <a:p>
            <a:endParaRPr lang="en-US" dirty="0"/>
          </a:p>
        </p:txBody>
      </p:sp>
      <p:graphicFrame>
        <p:nvGraphicFramePr>
          <p:cNvPr id="6" name="Chart 5"/>
          <p:cNvGraphicFramePr/>
          <p:nvPr>
            <p:extLst>
              <p:ext uri="{D42A27DB-BD31-4B8C-83A1-F6EECF244321}">
                <p14:modId xmlns:p14="http://schemas.microsoft.com/office/powerpoint/2010/main" val="4144073234"/>
              </p:ext>
            </p:extLst>
          </p:nvPr>
        </p:nvGraphicFramePr>
        <p:xfrm>
          <a:off x="3733800" y="792933"/>
          <a:ext cx="5422271" cy="4876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Police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2097889"/>
              </p:ext>
            </p:extLst>
          </p:nvPr>
        </p:nvGraphicFramePr>
        <p:xfrm>
          <a:off x="3886200" y="273051"/>
          <a:ext cx="457200" cy="26034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half" idx="2"/>
          </p:nvPr>
        </p:nvSpPr>
        <p:spPr>
          <a:xfrm>
            <a:off x="457204" y="1066800"/>
            <a:ext cx="3008313" cy="5410199"/>
          </a:xfrm>
        </p:spPr>
        <p:txBody>
          <a:bodyPr>
            <a:normAutofit/>
          </a:bodyPr>
          <a:lstStyle/>
          <a:p>
            <a:r>
              <a:rPr lang="en-US" sz="1600" dirty="0" smtClean="0"/>
              <a:t>The Police Department is responsible for the safety of the City. The Department operates twenty-four hours daily and is responsible for enforcing the City’s ordinances, investigating complaints, responding to emergency situations, and fostering neighborhood crime watch organizations and programs. The Police department provides a bailiff for all Municipal Court proceedings, as necessary. </a:t>
            </a:r>
          </a:p>
          <a:p>
            <a:endParaRPr lang="en-US" sz="1600" dirty="0" smtClean="0"/>
          </a:p>
          <a:p>
            <a:r>
              <a:rPr lang="en-US" sz="1600" dirty="0" smtClean="0"/>
              <a:t>Total budget - $914,699</a:t>
            </a:r>
          </a:p>
          <a:p>
            <a:r>
              <a:rPr lang="en-US" sz="1600" dirty="0" smtClean="0"/>
              <a:t>Eugene De Leon, Police Chief</a:t>
            </a:r>
          </a:p>
          <a:p>
            <a:endParaRPr lang="en-US" dirty="0"/>
          </a:p>
        </p:txBody>
      </p:sp>
      <p:graphicFrame>
        <p:nvGraphicFramePr>
          <p:cNvPr id="6" name="Chart 5"/>
          <p:cNvGraphicFramePr/>
          <p:nvPr>
            <p:extLst>
              <p:ext uri="{D42A27DB-BD31-4B8C-83A1-F6EECF244321}">
                <p14:modId xmlns:p14="http://schemas.microsoft.com/office/powerpoint/2010/main" val="4087175812"/>
              </p:ext>
            </p:extLst>
          </p:nvPr>
        </p:nvGraphicFramePr>
        <p:xfrm>
          <a:off x="3657600" y="1103768"/>
          <a:ext cx="4953000" cy="4343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3429000" cy="488950"/>
          </a:xfrm>
        </p:spPr>
        <p:txBody>
          <a:bodyPr>
            <a:noAutofit/>
          </a:bodyPr>
          <a:lstStyle/>
          <a:p>
            <a:r>
              <a:rPr lang="en-US" dirty="0" smtClean="0"/>
              <a:t>Fire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87249752"/>
              </p:ext>
            </p:extLst>
          </p:nvPr>
        </p:nvGraphicFramePr>
        <p:xfrm>
          <a:off x="3886200" y="273051"/>
          <a:ext cx="838200" cy="132714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half" idx="2"/>
          </p:nvPr>
        </p:nvSpPr>
        <p:spPr>
          <a:xfrm>
            <a:off x="491150" y="1066800"/>
            <a:ext cx="3008313" cy="5059366"/>
          </a:xfrm>
        </p:spPr>
        <p:txBody>
          <a:bodyPr>
            <a:normAutofit/>
          </a:bodyPr>
          <a:lstStyle/>
          <a:p>
            <a:r>
              <a:rPr lang="en-US" sz="1600" dirty="0" smtClean="0"/>
              <a:t>The Sinton Volunteer Fire Department is charged to </a:t>
            </a:r>
            <a:r>
              <a:rPr lang="en-US" sz="1600" dirty="0"/>
              <a:t>protect life and property through effective </a:t>
            </a:r>
            <a:r>
              <a:rPr lang="en-US" sz="1600" dirty="0" smtClean="0"/>
              <a:t>fire, </a:t>
            </a:r>
            <a:r>
              <a:rPr lang="en-US" sz="1600" dirty="0"/>
              <a:t>rescue, and other emergency services with dedicated service to the</a:t>
            </a:r>
          </a:p>
          <a:p>
            <a:r>
              <a:rPr lang="en-US" sz="1600" dirty="0"/>
              <a:t>community</a:t>
            </a:r>
            <a:r>
              <a:rPr lang="en-US" sz="1600" dirty="0" smtClean="0"/>
              <a:t>.</a:t>
            </a:r>
          </a:p>
          <a:p>
            <a:endParaRPr lang="en-US" sz="1600" dirty="0"/>
          </a:p>
          <a:p>
            <a:r>
              <a:rPr lang="en-US" sz="1600" dirty="0" smtClean="0"/>
              <a:t>Total budget - $96,182</a:t>
            </a:r>
          </a:p>
          <a:p>
            <a:r>
              <a:rPr lang="en-US" sz="1600" dirty="0" smtClean="0"/>
              <a:t>Tommy Sanchez, Fire Chief</a:t>
            </a:r>
          </a:p>
          <a:p>
            <a:endParaRPr lang="en-US" sz="1600" dirty="0"/>
          </a:p>
          <a:p>
            <a:endParaRPr lang="en-US" dirty="0"/>
          </a:p>
        </p:txBody>
      </p:sp>
      <p:graphicFrame>
        <p:nvGraphicFramePr>
          <p:cNvPr id="6" name="Chart 5"/>
          <p:cNvGraphicFramePr/>
          <p:nvPr>
            <p:extLst>
              <p:ext uri="{D42A27DB-BD31-4B8C-83A1-F6EECF244321}">
                <p14:modId xmlns:p14="http://schemas.microsoft.com/office/powerpoint/2010/main" val="695748460"/>
              </p:ext>
            </p:extLst>
          </p:nvPr>
        </p:nvGraphicFramePr>
        <p:xfrm>
          <a:off x="3657600" y="1066801"/>
          <a:ext cx="4953000" cy="441959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341137432"/>
              </p:ext>
            </p:extLst>
          </p:nvPr>
        </p:nvGraphicFramePr>
        <p:xfrm>
          <a:off x="3962400" y="273051"/>
          <a:ext cx="4800600" cy="48894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half" idx="2"/>
          </p:nvPr>
        </p:nvSpPr>
        <p:spPr>
          <a:xfrm>
            <a:off x="457204" y="1066800"/>
            <a:ext cx="3008313" cy="5333999"/>
          </a:xfrm>
        </p:spPr>
        <p:txBody>
          <a:bodyPr>
            <a:normAutofit/>
          </a:bodyPr>
          <a:lstStyle/>
          <a:p>
            <a:r>
              <a:rPr lang="en-US" sz="1600" dirty="0" smtClean="0"/>
              <a:t>The Municipal Court is dedicated to providing customer service in a timely and considerate manner to both internal and external customers. The Municipal Court is responsible for the just resolution of citations, complaints, and court appearances involving Class C misdemeanor offenses. This includes the collection of fines and bonds, processing citations, and other filed cases for Class C misdemeanors, holding court and issuing warrants. </a:t>
            </a:r>
          </a:p>
          <a:p>
            <a:endParaRPr lang="en-US" sz="1600" dirty="0" smtClean="0"/>
          </a:p>
          <a:p>
            <a:r>
              <a:rPr lang="en-US" sz="1600" dirty="0" smtClean="0"/>
              <a:t>Total budget - $72,321</a:t>
            </a:r>
            <a:endParaRPr lang="en-US" sz="1600" dirty="0" smtClean="0">
              <a:latin typeface="Times New Roman" pitchFamily="18" charset="0"/>
            </a:endParaRPr>
          </a:p>
          <a:p>
            <a:r>
              <a:rPr lang="en-US" sz="1600" dirty="0" smtClean="0">
                <a:latin typeface="Times New Roman" pitchFamily="18" charset="0"/>
              </a:rPr>
              <a:t>Vicki Martino, Judge</a:t>
            </a:r>
          </a:p>
          <a:p>
            <a:r>
              <a:rPr lang="en-US" sz="1600" dirty="0" smtClean="0">
                <a:latin typeface="Times New Roman" pitchFamily="18" charset="0"/>
              </a:rPr>
              <a:t>Jennifer Gonzales, Court Clerk</a:t>
            </a:r>
          </a:p>
          <a:p>
            <a:endParaRPr lang="en-US" dirty="0"/>
          </a:p>
        </p:txBody>
      </p:sp>
      <p:sp>
        <p:nvSpPr>
          <p:cNvPr id="5" name="Title 1"/>
          <p:cNvSpPr>
            <a:spLocks noGrp="1"/>
          </p:cNvSpPr>
          <p:nvPr>
            <p:ph type="title"/>
          </p:nvPr>
        </p:nvSpPr>
        <p:spPr>
          <a:xfrm>
            <a:off x="457200" y="304800"/>
            <a:ext cx="3008313" cy="457200"/>
          </a:xfrm>
        </p:spPr>
        <p:txBody>
          <a:bodyPr/>
          <a:lstStyle/>
          <a:p>
            <a:r>
              <a:rPr lang="en-US" dirty="0" smtClean="0"/>
              <a:t>Municipal Court</a:t>
            </a:r>
            <a:endParaRPr lang="en-US" dirty="0"/>
          </a:p>
        </p:txBody>
      </p:sp>
      <p:graphicFrame>
        <p:nvGraphicFramePr>
          <p:cNvPr id="7" name="Chart 6"/>
          <p:cNvGraphicFramePr/>
          <p:nvPr>
            <p:extLst>
              <p:ext uri="{D42A27DB-BD31-4B8C-83A1-F6EECF244321}">
                <p14:modId xmlns:p14="http://schemas.microsoft.com/office/powerpoint/2010/main" val="1215359695"/>
              </p:ext>
            </p:extLst>
          </p:nvPr>
        </p:nvGraphicFramePr>
        <p:xfrm>
          <a:off x="3810000" y="1066800"/>
          <a:ext cx="4953000" cy="4495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3962400" y="273051"/>
          <a:ext cx="4800600" cy="48894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half" idx="2"/>
          </p:nvPr>
        </p:nvSpPr>
        <p:spPr>
          <a:xfrm>
            <a:off x="457204" y="1066800"/>
            <a:ext cx="3008313" cy="5333999"/>
          </a:xfrm>
        </p:spPr>
        <p:txBody>
          <a:bodyPr>
            <a:normAutofit/>
          </a:bodyPr>
          <a:lstStyle/>
          <a:p>
            <a:r>
              <a:rPr lang="en-US" sz="1600" dirty="0"/>
              <a:t>The </a:t>
            </a:r>
            <a:r>
              <a:rPr lang="en-US" sz="1600" dirty="0" smtClean="0"/>
              <a:t>Library provides </a:t>
            </a:r>
            <a:r>
              <a:rPr lang="en-US" sz="1600" dirty="0"/>
              <a:t>resources and programs that stimulate and expand </a:t>
            </a:r>
            <a:r>
              <a:rPr lang="en-US" sz="1600" dirty="0" smtClean="0"/>
              <a:t>the reading </a:t>
            </a:r>
            <a:r>
              <a:rPr lang="en-US" sz="1600" dirty="0"/>
              <a:t>interests of children, teens and adults and </a:t>
            </a:r>
            <a:r>
              <a:rPr lang="en-US" sz="1600" dirty="0" smtClean="0"/>
              <a:t>coordinates </a:t>
            </a:r>
            <a:r>
              <a:rPr lang="en-US" sz="1600" dirty="0"/>
              <a:t>this activity with other educational, cultural and </a:t>
            </a:r>
            <a:r>
              <a:rPr lang="en-US" sz="1600" dirty="0" smtClean="0"/>
              <a:t>social service </a:t>
            </a:r>
            <a:r>
              <a:rPr lang="en-US" sz="1600" dirty="0"/>
              <a:t>organizations in the community</a:t>
            </a:r>
            <a:r>
              <a:rPr lang="en-US" sz="1600" dirty="0" smtClean="0"/>
              <a:t>.</a:t>
            </a:r>
          </a:p>
          <a:p>
            <a:endParaRPr lang="en-US" sz="1600" dirty="0" smtClean="0">
              <a:solidFill>
                <a:srgbClr val="FF0000"/>
              </a:solidFill>
            </a:endParaRPr>
          </a:p>
          <a:p>
            <a:r>
              <a:rPr lang="en-US" sz="1600" dirty="0" smtClean="0"/>
              <a:t>Total budget - $214,808</a:t>
            </a:r>
          </a:p>
          <a:p>
            <a:r>
              <a:rPr lang="en-US" sz="1600" dirty="0" smtClean="0"/>
              <a:t>Yolanda Bustamante, Librarian</a:t>
            </a:r>
            <a:endParaRPr lang="en-US" dirty="0"/>
          </a:p>
        </p:txBody>
      </p:sp>
      <p:sp>
        <p:nvSpPr>
          <p:cNvPr id="5" name="Title 1"/>
          <p:cNvSpPr>
            <a:spLocks noGrp="1"/>
          </p:cNvSpPr>
          <p:nvPr>
            <p:ph type="title"/>
          </p:nvPr>
        </p:nvSpPr>
        <p:spPr>
          <a:xfrm>
            <a:off x="457200" y="304800"/>
            <a:ext cx="3008313" cy="457200"/>
          </a:xfrm>
        </p:spPr>
        <p:txBody>
          <a:bodyPr/>
          <a:lstStyle/>
          <a:p>
            <a:r>
              <a:rPr lang="en-US" dirty="0" smtClean="0"/>
              <a:t>Library</a:t>
            </a:r>
            <a:endParaRPr lang="en-US" dirty="0"/>
          </a:p>
        </p:txBody>
      </p:sp>
      <p:graphicFrame>
        <p:nvGraphicFramePr>
          <p:cNvPr id="7" name="Chart 6"/>
          <p:cNvGraphicFramePr/>
          <p:nvPr>
            <p:extLst>
              <p:ext uri="{D42A27DB-BD31-4B8C-83A1-F6EECF244321}">
                <p14:modId xmlns:p14="http://schemas.microsoft.com/office/powerpoint/2010/main" val="912095280"/>
              </p:ext>
            </p:extLst>
          </p:nvPr>
        </p:nvGraphicFramePr>
        <p:xfrm>
          <a:off x="3810000" y="1066800"/>
          <a:ext cx="4953000" cy="4495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24096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Staff</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John D. Hobson			City Manager</a:t>
            </a:r>
          </a:p>
          <a:p>
            <a:pPr>
              <a:buNone/>
            </a:pPr>
            <a:r>
              <a:rPr lang="en-US" dirty="0" smtClean="0"/>
              <a:t>Cathy Duhart			City Secretary</a:t>
            </a:r>
          </a:p>
          <a:p>
            <a:pPr>
              <a:buNone/>
            </a:pPr>
            <a:r>
              <a:rPr lang="en-US" dirty="0" smtClean="0"/>
              <a:t>Sally Oelrich			Finance Officer</a:t>
            </a:r>
          </a:p>
          <a:p>
            <a:pPr>
              <a:buNone/>
            </a:pPr>
            <a:r>
              <a:rPr lang="en-US" dirty="0" smtClean="0"/>
              <a:t>Eugene De Leon			Police Chief</a:t>
            </a:r>
          </a:p>
          <a:p>
            <a:pPr>
              <a:buNone/>
            </a:pPr>
            <a:r>
              <a:rPr lang="en-US" dirty="0" smtClean="0"/>
              <a:t>Larry Chavez			PW Director</a:t>
            </a:r>
          </a:p>
          <a:p>
            <a:pPr>
              <a:buNone/>
            </a:pPr>
            <a:r>
              <a:rPr lang="en-US" dirty="0" smtClean="0"/>
              <a:t>Joe Putnam			EMS Director</a:t>
            </a:r>
          </a:p>
          <a:p>
            <a:pPr>
              <a:buNone/>
            </a:pPr>
            <a:r>
              <a:rPr lang="en-US" dirty="0" smtClean="0"/>
              <a:t>Tommy Sanchez			Fire Chief</a:t>
            </a:r>
          </a:p>
          <a:p>
            <a:pPr>
              <a:buNone/>
            </a:pPr>
            <a:r>
              <a:rPr lang="en-US" dirty="0" smtClean="0"/>
              <a:t>Yolanda Bustamante		Librarian</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Street</a:t>
            </a:r>
            <a:endParaRPr lang="en-US" dirty="0"/>
          </a:p>
        </p:txBody>
      </p:sp>
      <p:graphicFrame>
        <p:nvGraphicFramePr>
          <p:cNvPr id="5" name="Content Placeholder 4"/>
          <p:cNvGraphicFramePr>
            <a:graphicFrameLocks noGrp="1"/>
          </p:cNvGraphicFramePr>
          <p:nvPr>
            <p:ph idx="1"/>
          </p:nvPr>
        </p:nvGraphicFramePr>
        <p:xfrm>
          <a:off x="3886200" y="273051"/>
          <a:ext cx="5029200" cy="269875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half" idx="2"/>
          </p:nvPr>
        </p:nvSpPr>
        <p:spPr>
          <a:xfrm>
            <a:off x="457204" y="1066801"/>
            <a:ext cx="3008313" cy="5059366"/>
          </a:xfrm>
        </p:spPr>
        <p:txBody>
          <a:bodyPr>
            <a:normAutofit/>
          </a:bodyPr>
          <a:lstStyle/>
          <a:p>
            <a:r>
              <a:rPr lang="en-US" sz="1600" dirty="0"/>
              <a:t>The Streets </a:t>
            </a:r>
            <a:r>
              <a:rPr lang="en-US" sz="1600" dirty="0" smtClean="0"/>
              <a:t>Fund </a:t>
            </a:r>
            <a:r>
              <a:rPr lang="en-US" sz="1600" dirty="0"/>
              <a:t>is administered by the </a:t>
            </a:r>
            <a:r>
              <a:rPr lang="en-US" sz="1600" dirty="0" smtClean="0"/>
              <a:t>Street Division of the Public </a:t>
            </a:r>
            <a:r>
              <a:rPr lang="en-US" sz="1600" dirty="0"/>
              <a:t>Works Department with the goal </a:t>
            </a:r>
            <a:r>
              <a:rPr lang="en-US" sz="1600" dirty="0" smtClean="0"/>
              <a:t>of maintaining </a:t>
            </a:r>
            <a:r>
              <a:rPr lang="en-US" sz="1600" dirty="0"/>
              <a:t>streets and drainage systems in good structural working condition. </a:t>
            </a:r>
            <a:endParaRPr lang="en-US" sz="1600" dirty="0" smtClean="0"/>
          </a:p>
          <a:p>
            <a:endParaRPr lang="en-US" sz="1600" dirty="0" smtClean="0"/>
          </a:p>
          <a:p>
            <a:r>
              <a:rPr lang="en-US" sz="1600" dirty="0" smtClean="0"/>
              <a:t>Total budget - $445,938</a:t>
            </a:r>
          </a:p>
          <a:p>
            <a:r>
              <a:rPr lang="en-US" sz="1600" dirty="0"/>
              <a:t>Larry Chavez, PW Director</a:t>
            </a:r>
          </a:p>
          <a:p>
            <a:r>
              <a:rPr lang="en-US" sz="1600" dirty="0" smtClean="0"/>
              <a:t>Joe Gomez, Street/Parks Supervisor</a:t>
            </a:r>
          </a:p>
          <a:p>
            <a:endParaRPr lang="en-US" dirty="0"/>
          </a:p>
        </p:txBody>
      </p:sp>
      <p:graphicFrame>
        <p:nvGraphicFramePr>
          <p:cNvPr id="6" name="Chart 5"/>
          <p:cNvGraphicFramePr/>
          <p:nvPr>
            <p:extLst>
              <p:ext uri="{D42A27DB-BD31-4B8C-83A1-F6EECF244321}">
                <p14:modId xmlns:p14="http://schemas.microsoft.com/office/powerpoint/2010/main" val="1335033843"/>
              </p:ext>
            </p:extLst>
          </p:nvPr>
        </p:nvGraphicFramePr>
        <p:xfrm>
          <a:off x="3810000" y="685800"/>
          <a:ext cx="4953000" cy="5334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Animal Control</a:t>
            </a:r>
            <a:endParaRPr lang="en-US" dirty="0"/>
          </a:p>
        </p:txBody>
      </p:sp>
      <p:sp>
        <p:nvSpPr>
          <p:cNvPr id="4" name="Text Placeholder 3"/>
          <p:cNvSpPr>
            <a:spLocks noGrp="1"/>
          </p:cNvSpPr>
          <p:nvPr>
            <p:ph type="body" sz="half" idx="2"/>
          </p:nvPr>
        </p:nvSpPr>
        <p:spPr>
          <a:xfrm>
            <a:off x="457204" y="1066801"/>
            <a:ext cx="3008313" cy="5059366"/>
          </a:xfrm>
        </p:spPr>
        <p:txBody>
          <a:bodyPr>
            <a:normAutofit/>
          </a:bodyPr>
          <a:lstStyle/>
          <a:p>
            <a:r>
              <a:rPr lang="en-US" sz="1600" dirty="0" smtClean="0"/>
              <a:t>Animal Control encourages and educates the citizens of Sinton on the responsibilities of pet ownership by promoting and protecting the health, safety, and welfare of the residents and animals of Sinton through education, enforcement, and community partnership. </a:t>
            </a:r>
          </a:p>
          <a:p>
            <a:endParaRPr lang="en-US" sz="1600" b="1" dirty="0">
              <a:solidFill>
                <a:srgbClr val="FF0000"/>
              </a:solidFill>
            </a:endParaRPr>
          </a:p>
          <a:p>
            <a:r>
              <a:rPr lang="en-US" sz="1600" dirty="0" smtClean="0"/>
              <a:t>Total budget - $65,090</a:t>
            </a:r>
          </a:p>
          <a:p>
            <a:r>
              <a:rPr lang="en-US" sz="1600" dirty="0" err="1" smtClean="0"/>
              <a:t>Rosendo</a:t>
            </a:r>
            <a:r>
              <a:rPr lang="en-US" sz="1600" dirty="0" smtClean="0"/>
              <a:t> Reyna, Animal Control</a:t>
            </a:r>
          </a:p>
          <a:p>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22920101"/>
              </p:ext>
            </p:extLst>
          </p:nvPr>
        </p:nvGraphicFramePr>
        <p:xfrm>
          <a:off x="3733800" y="762000"/>
          <a:ext cx="5111750" cy="585311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Parks &amp; Recreation</a:t>
            </a:r>
            <a:endParaRPr lang="en-US" dirty="0"/>
          </a:p>
        </p:txBody>
      </p:sp>
      <p:sp>
        <p:nvSpPr>
          <p:cNvPr id="4" name="Text Placeholder 3"/>
          <p:cNvSpPr>
            <a:spLocks noGrp="1"/>
          </p:cNvSpPr>
          <p:nvPr>
            <p:ph type="body" sz="half" idx="2"/>
          </p:nvPr>
        </p:nvSpPr>
        <p:spPr>
          <a:xfrm>
            <a:off x="457204" y="1066801"/>
            <a:ext cx="3008313" cy="5059366"/>
          </a:xfrm>
        </p:spPr>
        <p:txBody>
          <a:bodyPr/>
          <a:lstStyle/>
          <a:p>
            <a:r>
              <a:rPr lang="en-US" sz="1600" dirty="0"/>
              <a:t>The Parks and Recreation Department provides services that sustain and actively enhance the </a:t>
            </a:r>
            <a:r>
              <a:rPr lang="en-US" sz="1600" dirty="0" smtClean="0"/>
              <a:t>livability </a:t>
            </a:r>
            <a:r>
              <a:rPr lang="en-US" sz="1600" dirty="0"/>
              <a:t>and quality </a:t>
            </a:r>
            <a:r>
              <a:rPr lang="en-US" sz="1600" dirty="0" smtClean="0"/>
              <a:t>of life</a:t>
            </a:r>
            <a:endParaRPr lang="en-US" sz="1600" dirty="0"/>
          </a:p>
          <a:p>
            <a:r>
              <a:rPr lang="en-US" sz="1600" dirty="0"/>
              <a:t>for citizens of </a:t>
            </a:r>
            <a:r>
              <a:rPr lang="en-US" sz="1600" dirty="0" smtClean="0"/>
              <a:t>Sinton and </a:t>
            </a:r>
            <a:r>
              <a:rPr lang="en-US" sz="1600" dirty="0"/>
              <a:t>the surrounding region</a:t>
            </a:r>
            <a:r>
              <a:rPr lang="en-US" sz="1600" dirty="0" smtClean="0"/>
              <a:t>.</a:t>
            </a:r>
          </a:p>
          <a:p>
            <a:endParaRPr lang="en-US" sz="1600" dirty="0" smtClean="0">
              <a:solidFill>
                <a:srgbClr val="FF0000"/>
              </a:solidFill>
            </a:endParaRPr>
          </a:p>
          <a:p>
            <a:r>
              <a:rPr lang="en-US" sz="1600" dirty="0" smtClean="0"/>
              <a:t>Total budget - $316,275</a:t>
            </a:r>
          </a:p>
          <a:p>
            <a:endParaRPr lang="en-US" sz="1600" dirty="0"/>
          </a:p>
          <a:p>
            <a:r>
              <a:rPr lang="en-US" sz="1600" dirty="0"/>
              <a:t>Larry Chavez, PW Director</a:t>
            </a:r>
          </a:p>
          <a:p>
            <a:r>
              <a:rPr lang="en-US" sz="1600" dirty="0"/>
              <a:t>Joe Gomez, Street/Parks Supervisor</a:t>
            </a:r>
          </a:p>
          <a:p>
            <a:endParaRPr lang="en-US" sz="1600" dirty="0" smtClean="0"/>
          </a:p>
          <a:p>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098820289"/>
              </p:ext>
            </p:extLst>
          </p:nvPr>
        </p:nvGraphicFramePr>
        <p:xfrm>
          <a:off x="3733800" y="762000"/>
          <a:ext cx="5111750" cy="58531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434602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EMS</a:t>
            </a:r>
            <a:endParaRPr lang="en-US" dirty="0"/>
          </a:p>
        </p:txBody>
      </p:sp>
      <p:sp>
        <p:nvSpPr>
          <p:cNvPr id="4" name="Text Placeholder 3"/>
          <p:cNvSpPr>
            <a:spLocks noGrp="1"/>
          </p:cNvSpPr>
          <p:nvPr>
            <p:ph type="body" sz="half" idx="2"/>
          </p:nvPr>
        </p:nvSpPr>
        <p:spPr>
          <a:xfrm>
            <a:off x="457204" y="1066801"/>
            <a:ext cx="3008313" cy="5059366"/>
          </a:xfrm>
        </p:spPr>
        <p:txBody>
          <a:bodyPr/>
          <a:lstStyle/>
          <a:p>
            <a:r>
              <a:rPr lang="en-US" sz="1600" dirty="0"/>
              <a:t>The </a:t>
            </a:r>
            <a:r>
              <a:rPr lang="en-US" sz="1600" dirty="0" smtClean="0"/>
              <a:t>Sinton Emergency Medical Service has </a:t>
            </a:r>
            <a:r>
              <a:rPr lang="en-US" sz="1600" dirty="0"/>
              <a:t>developed and trained </a:t>
            </a:r>
            <a:r>
              <a:rPr lang="en-US" sz="1600" dirty="0" smtClean="0"/>
              <a:t>a dedicated </a:t>
            </a:r>
            <a:r>
              <a:rPr lang="en-US" sz="1600" dirty="0"/>
              <a:t>group of professionals who provide </a:t>
            </a:r>
            <a:r>
              <a:rPr lang="en-US" sz="1600" dirty="0" smtClean="0"/>
              <a:t>emergency and </a:t>
            </a:r>
            <a:r>
              <a:rPr lang="en-US" sz="1600" dirty="0"/>
              <a:t>non-emergency medical services to the Citizens </a:t>
            </a:r>
            <a:r>
              <a:rPr lang="en-US" sz="1600" dirty="0" smtClean="0"/>
              <a:t>of Sinton.</a:t>
            </a:r>
          </a:p>
          <a:p>
            <a:endParaRPr lang="en-US" sz="1600" dirty="0" smtClean="0">
              <a:solidFill>
                <a:srgbClr val="FF0000"/>
              </a:solidFill>
            </a:endParaRPr>
          </a:p>
          <a:p>
            <a:r>
              <a:rPr lang="en-US" sz="1600" dirty="0" smtClean="0"/>
              <a:t>Total budget - $962,433</a:t>
            </a:r>
          </a:p>
          <a:p>
            <a:r>
              <a:rPr lang="en-US" sz="1600" dirty="0" smtClean="0"/>
              <a:t>Joe Putnam, EMS Director</a:t>
            </a:r>
          </a:p>
          <a:p>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425435149"/>
              </p:ext>
            </p:extLst>
          </p:nvPr>
        </p:nvGraphicFramePr>
        <p:xfrm>
          <a:off x="3733800" y="783879"/>
          <a:ext cx="5111750" cy="58531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122560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Inspections</a:t>
            </a:r>
            <a:endParaRPr lang="en-US" dirty="0"/>
          </a:p>
        </p:txBody>
      </p:sp>
      <p:sp>
        <p:nvSpPr>
          <p:cNvPr id="4" name="Text Placeholder 3"/>
          <p:cNvSpPr>
            <a:spLocks noGrp="1"/>
          </p:cNvSpPr>
          <p:nvPr>
            <p:ph type="body" sz="half" idx="2"/>
          </p:nvPr>
        </p:nvSpPr>
        <p:spPr>
          <a:xfrm>
            <a:off x="457204" y="1066801"/>
            <a:ext cx="3008313" cy="5059366"/>
          </a:xfrm>
        </p:spPr>
        <p:txBody>
          <a:bodyPr/>
          <a:lstStyle/>
          <a:p>
            <a:r>
              <a:rPr lang="en-US" sz="1600" dirty="0" smtClean="0">
                <a:solidFill>
                  <a:srgbClr val="FF0000"/>
                </a:solidFill>
              </a:rPr>
              <a:t> </a:t>
            </a:r>
          </a:p>
          <a:p>
            <a:r>
              <a:rPr lang="en-US" sz="1600" dirty="0" smtClean="0"/>
              <a:t>Inspections is used to reimburse travel expenses for the inspectors </a:t>
            </a:r>
          </a:p>
          <a:p>
            <a:r>
              <a:rPr lang="en-US" sz="1600" dirty="0" smtClean="0"/>
              <a:t>Use of his personal vehicle.</a:t>
            </a:r>
          </a:p>
          <a:p>
            <a:endParaRPr lang="en-US" sz="1600" dirty="0" smtClean="0"/>
          </a:p>
          <a:p>
            <a:r>
              <a:rPr lang="en-US" sz="1600" dirty="0" smtClean="0"/>
              <a:t>Total budget - $10,500</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614894495"/>
              </p:ext>
            </p:extLst>
          </p:nvPr>
        </p:nvGraphicFramePr>
        <p:xfrm>
          <a:off x="3733800" y="762000"/>
          <a:ext cx="5111750" cy="58531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4068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General Fund Summary</a:t>
            </a:r>
            <a:endParaRPr lang="en-US" dirty="0"/>
          </a:p>
        </p:txBody>
      </p:sp>
      <p:sp>
        <p:nvSpPr>
          <p:cNvPr id="6" name="Content Placeholder 5"/>
          <p:cNvSpPr>
            <a:spLocks noGrp="1"/>
          </p:cNvSpPr>
          <p:nvPr>
            <p:ph idx="1"/>
          </p:nvPr>
        </p:nvSpPr>
        <p:spPr>
          <a:xfrm>
            <a:off x="457200" y="1371600"/>
            <a:ext cx="8229600" cy="4952997"/>
          </a:xfrm>
        </p:spPr>
        <p:txBody>
          <a:bodyPr>
            <a:normAutofit fontScale="55000" lnSpcReduction="20000"/>
          </a:bodyPr>
          <a:lstStyle/>
          <a:p>
            <a:r>
              <a:rPr lang="en-US" dirty="0" smtClean="0"/>
              <a:t>Revenues					</a:t>
            </a:r>
            <a:r>
              <a:rPr lang="en-US" sz="2700" dirty="0" smtClean="0"/>
              <a:t>$3,962,358</a:t>
            </a:r>
          </a:p>
          <a:p>
            <a:endParaRPr lang="en-US" dirty="0" smtClean="0"/>
          </a:p>
          <a:p>
            <a:r>
              <a:rPr lang="en-US" dirty="0" smtClean="0"/>
              <a:t>Expenditures</a:t>
            </a:r>
          </a:p>
          <a:p>
            <a:pPr lvl="1"/>
            <a:r>
              <a:rPr lang="en-US" dirty="0" smtClean="0"/>
              <a:t>Administration				$841,154</a:t>
            </a:r>
          </a:p>
          <a:p>
            <a:pPr lvl="1"/>
            <a:r>
              <a:rPr lang="en-US" dirty="0" smtClean="0"/>
              <a:t>Police 					$914,699</a:t>
            </a:r>
          </a:p>
          <a:p>
            <a:pPr lvl="1"/>
            <a:r>
              <a:rPr lang="en-US" dirty="0" smtClean="0"/>
              <a:t>Fire					$96,182</a:t>
            </a:r>
          </a:p>
          <a:p>
            <a:pPr lvl="1"/>
            <a:r>
              <a:rPr lang="en-US" dirty="0" smtClean="0"/>
              <a:t>Municipal Court				$72,321</a:t>
            </a:r>
          </a:p>
          <a:p>
            <a:pPr lvl="1"/>
            <a:r>
              <a:rPr lang="en-US" dirty="0" smtClean="0"/>
              <a:t>Library					$214,808</a:t>
            </a:r>
          </a:p>
          <a:p>
            <a:pPr lvl="1"/>
            <a:r>
              <a:rPr lang="en-US" dirty="0" smtClean="0"/>
              <a:t>Street					$445,938</a:t>
            </a:r>
          </a:p>
          <a:p>
            <a:pPr lvl="1"/>
            <a:r>
              <a:rPr lang="en-US" dirty="0" smtClean="0"/>
              <a:t>Animal Control				$65,090</a:t>
            </a:r>
          </a:p>
          <a:p>
            <a:pPr lvl="1"/>
            <a:r>
              <a:rPr lang="en-US" dirty="0" smtClean="0"/>
              <a:t>Parks					$316,275</a:t>
            </a:r>
            <a:endParaRPr lang="en-US" u="sng" dirty="0" smtClean="0"/>
          </a:p>
          <a:p>
            <a:pPr lvl="1"/>
            <a:r>
              <a:rPr lang="en-US" dirty="0" smtClean="0"/>
              <a:t>EMS					$962,433</a:t>
            </a:r>
          </a:p>
          <a:p>
            <a:pPr lvl="1"/>
            <a:r>
              <a:rPr lang="en-US" dirty="0" smtClean="0"/>
              <a:t>Inspections					</a:t>
            </a:r>
            <a:r>
              <a:rPr lang="en-US" u="sng" dirty="0" smtClean="0"/>
              <a:t>$7,500</a:t>
            </a:r>
            <a:br>
              <a:rPr lang="en-US" u="sng" dirty="0" smtClean="0"/>
            </a:br>
            <a:endParaRPr lang="en-US" u="sng" dirty="0" smtClean="0"/>
          </a:p>
          <a:p>
            <a:pPr lvl="1"/>
            <a:r>
              <a:rPr lang="en-US" dirty="0" smtClean="0"/>
              <a:t>Total					$3,936,400</a:t>
            </a:r>
          </a:p>
          <a:p>
            <a:pPr lvl="1">
              <a:buNone/>
            </a:pPr>
            <a:endParaRPr lang="en-US" dirty="0" smtClean="0"/>
          </a:p>
          <a:p>
            <a:pPr lvl="1">
              <a:buNone/>
            </a:pPr>
            <a:endParaRPr lang="en-US" b="1" dirty="0" smtClean="0"/>
          </a:p>
          <a:p>
            <a:pPr lvl="1">
              <a:buNone/>
            </a:pPr>
            <a:r>
              <a:rPr lang="en-US" b="1" dirty="0" smtClean="0"/>
              <a:t>Excess of Revenues over				$25,958</a:t>
            </a:r>
          </a:p>
          <a:p>
            <a:pPr lvl="1">
              <a:buNone/>
            </a:pPr>
            <a:r>
              <a:rPr lang="en-US" b="1" dirty="0" smtClean="0"/>
              <a:t>(under) expenditures</a:t>
            </a:r>
          </a:p>
          <a:p>
            <a:pPr marL="457200" lvl="1" indent="0">
              <a:buNone/>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Utility Fund</a:t>
            </a:r>
            <a:endParaRPr lang="en-US" dirty="0"/>
          </a:p>
        </p:txBody>
      </p:sp>
      <p:sp>
        <p:nvSpPr>
          <p:cNvPr id="3" name="Subtitle 2"/>
          <p:cNvSpPr>
            <a:spLocks noGrp="1"/>
          </p:cNvSpPr>
          <p:nvPr>
            <p:ph type="subTitle" idx="1"/>
          </p:nvPr>
        </p:nvSpPr>
        <p:spPr/>
        <p:txBody>
          <a:bodyPr/>
          <a:lstStyle/>
          <a:p>
            <a:r>
              <a:rPr lang="en-US" dirty="0" smtClean="0"/>
              <a:t>Revenue</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Revenue Summary</a:t>
            </a:r>
            <a:endParaRPr lang="en-US" dirty="0"/>
          </a:p>
        </p:txBody>
      </p:sp>
      <p:sp>
        <p:nvSpPr>
          <p:cNvPr id="3" name="Content Placeholder 2"/>
          <p:cNvSpPr>
            <a:spLocks noGrp="1"/>
          </p:cNvSpPr>
          <p:nvPr>
            <p:ph idx="1"/>
          </p:nvPr>
        </p:nvSpPr>
        <p:spPr>
          <a:xfrm>
            <a:off x="457200" y="1066800"/>
            <a:ext cx="8229600" cy="5638799"/>
          </a:xfrm>
        </p:spPr>
        <p:txBody>
          <a:bodyPr>
            <a:normAutofit fontScale="92500" lnSpcReduction="20000"/>
          </a:bodyPr>
          <a:lstStyle/>
          <a:p>
            <a:r>
              <a:rPr lang="en-US" sz="3600" dirty="0" err="1" smtClean="0"/>
              <a:t>Utilitites</a:t>
            </a:r>
            <a:endParaRPr lang="en-US" sz="3600" dirty="0" smtClean="0"/>
          </a:p>
          <a:p>
            <a:pPr lvl="1"/>
            <a:r>
              <a:rPr lang="en-US" sz="3300" dirty="0" smtClean="0"/>
              <a:t>Water Sales				$1,065,000</a:t>
            </a:r>
          </a:p>
          <a:p>
            <a:pPr lvl="1"/>
            <a:r>
              <a:rPr lang="en-US" sz="3300" dirty="0" smtClean="0"/>
              <a:t>Sewer Charge			$655,000</a:t>
            </a:r>
          </a:p>
          <a:p>
            <a:pPr lvl="1"/>
            <a:r>
              <a:rPr lang="en-US" sz="3300" dirty="0" smtClean="0"/>
              <a:t>Interest				$945</a:t>
            </a:r>
          </a:p>
          <a:p>
            <a:pPr lvl="1"/>
            <a:r>
              <a:rPr lang="en-US" sz="3300" dirty="0" smtClean="0"/>
              <a:t>Penalties				$71,200	</a:t>
            </a:r>
          </a:p>
          <a:p>
            <a:pPr lvl="1"/>
            <a:r>
              <a:rPr lang="en-US" sz="3300" dirty="0" smtClean="0"/>
              <a:t>Service Charge			$12,310</a:t>
            </a:r>
          </a:p>
          <a:p>
            <a:pPr lvl="1"/>
            <a:r>
              <a:rPr lang="en-US" sz="3300" dirty="0" smtClean="0"/>
              <a:t>Tapping Fee				$4,000</a:t>
            </a:r>
          </a:p>
          <a:p>
            <a:pPr lvl="1"/>
            <a:r>
              <a:rPr lang="en-US" sz="3300" dirty="0" err="1" smtClean="0"/>
              <a:t>Misc</a:t>
            </a:r>
            <a:r>
              <a:rPr lang="en-US" sz="3300" dirty="0" smtClean="0"/>
              <a:t>					$5,000</a:t>
            </a:r>
          </a:p>
          <a:p>
            <a:pPr lvl="1"/>
            <a:r>
              <a:rPr lang="en-US" sz="3300" dirty="0" smtClean="0"/>
              <a:t>Reserves				$282,001</a:t>
            </a:r>
          </a:p>
          <a:p>
            <a:pPr marL="457200" lvl="1" indent="0">
              <a:buNone/>
            </a:pPr>
            <a:r>
              <a:rPr lang="en-US" sz="3300" dirty="0" smtClean="0"/>
              <a:t>Total					$2,095,456</a:t>
            </a:r>
            <a:br>
              <a:rPr lang="en-US" sz="3300" dirty="0" smtClean="0"/>
            </a:br>
            <a:endParaRPr lang="en-US" sz="33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Revenue Summary - </a:t>
            </a:r>
            <a:r>
              <a:rPr lang="en-US" dirty="0"/>
              <a:t>$ </a:t>
            </a:r>
            <a:r>
              <a:rPr lang="en-US" dirty="0" smtClean="0"/>
              <a:t>2,095,456</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130357260"/>
              </p:ext>
            </p:extLst>
          </p:nvPr>
        </p:nvGraphicFramePr>
        <p:xfrm>
          <a:off x="381000" y="1219200"/>
          <a:ext cx="8229600" cy="4906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Water/Wastewater Fund Balance</a:t>
            </a:r>
            <a:br>
              <a:rPr lang="en-US" dirty="0" smtClean="0"/>
            </a:br>
            <a:r>
              <a:rPr lang="en-US" sz="1000" dirty="0">
                <a:solidFill>
                  <a:prstClr val="white"/>
                </a:solidFill>
              </a:rPr>
              <a:t>The</a:t>
            </a:r>
            <a:r>
              <a:rPr lang="en-US" sz="1000" u="sng" dirty="0">
                <a:solidFill>
                  <a:prstClr val="white"/>
                </a:solidFill>
              </a:rPr>
              <a:t> </a:t>
            </a:r>
            <a:r>
              <a:rPr lang="en-US" sz="1000" i="1" u="sng" dirty="0">
                <a:solidFill>
                  <a:prstClr val="white"/>
                </a:solidFill>
              </a:rPr>
              <a:t>restricted</a:t>
            </a:r>
            <a:r>
              <a:rPr lang="en-US" sz="1000" dirty="0">
                <a:solidFill>
                  <a:prstClr val="white"/>
                </a:solidFill>
              </a:rPr>
              <a:t> fund balance category includes amounts that can be spent only for the specific purposes stipulated by constitution, external resource providers, or through enabling legislation. The</a:t>
            </a:r>
            <a:r>
              <a:rPr lang="en-US" sz="1000" u="sng" dirty="0">
                <a:solidFill>
                  <a:prstClr val="white"/>
                </a:solidFill>
              </a:rPr>
              <a:t> </a:t>
            </a:r>
            <a:r>
              <a:rPr lang="en-US" sz="1000" i="1" u="sng" dirty="0">
                <a:solidFill>
                  <a:prstClr val="white"/>
                </a:solidFill>
              </a:rPr>
              <a:t>committed </a:t>
            </a:r>
            <a:r>
              <a:rPr lang="en-US" sz="1000" dirty="0">
                <a:solidFill>
                  <a:prstClr val="white"/>
                </a:solidFill>
              </a:rPr>
              <a:t>fund balance classification includes amounts that can be used only for the specific purposes determined by a formal action of the government’s highest level of decision-making authority. Amounts in </a:t>
            </a:r>
            <a:r>
              <a:rPr lang="en-US" sz="1000" u="sng" dirty="0">
                <a:solidFill>
                  <a:prstClr val="white"/>
                </a:solidFill>
              </a:rPr>
              <a:t>the </a:t>
            </a:r>
            <a:r>
              <a:rPr lang="en-US" sz="1000" i="1" u="sng" dirty="0">
                <a:solidFill>
                  <a:prstClr val="white"/>
                </a:solidFill>
              </a:rPr>
              <a:t>assigned</a:t>
            </a:r>
            <a:r>
              <a:rPr lang="en-US" sz="1000" dirty="0">
                <a:solidFill>
                  <a:prstClr val="white"/>
                </a:solidFill>
              </a:rPr>
              <a:t> fund balance classification are intended to be used by the government for specific purposes but do not meet the criteria to be classified as restricted or committed.</a:t>
            </a:r>
            <a:endParaRPr lang="en-US" sz="2200" dirty="0"/>
          </a:p>
        </p:txBody>
      </p:sp>
      <p:sp>
        <p:nvSpPr>
          <p:cNvPr id="3" name="Content Placeholder 2"/>
          <p:cNvSpPr>
            <a:spLocks noGrp="1"/>
          </p:cNvSpPr>
          <p:nvPr>
            <p:ph idx="1"/>
          </p:nvPr>
        </p:nvSpPr>
        <p:spPr>
          <a:xfrm>
            <a:off x="457200" y="1371600"/>
            <a:ext cx="8229600" cy="5486400"/>
          </a:xfrm>
        </p:spPr>
        <p:txBody>
          <a:bodyPr>
            <a:normAutofit/>
          </a:bodyPr>
          <a:lstStyle/>
          <a:p>
            <a:pPr marL="0" indent="0">
              <a:lnSpc>
                <a:spcPct val="120000"/>
              </a:lnSpc>
              <a:buNone/>
            </a:pPr>
            <a:endParaRPr lang="en-US" sz="1800" dirty="0" smtClean="0"/>
          </a:p>
          <a:p>
            <a:pPr>
              <a:lnSpc>
                <a:spcPct val="120000"/>
              </a:lnSpc>
            </a:pPr>
            <a:r>
              <a:rPr lang="en-US" sz="2000" dirty="0" smtClean="0"/>
              <a:t>Committed Funds</a:t>
            </a:r>
          </a:p>
          <a:p>
            <a:pPr lvl="1">
              <a:lnSpc>
                <a:spcPct val="120000"/>
              </a:lnSpc>
            </a:pPr>
            <a:r>
              <a:rPr lang="en-US" sz="2000" dirty="0" smtClean="0"/>
              <a:t>Golf Course Water Well			$21,866</a:t>
            </a:r>
          </a:p>
          <a:p>
            <a:pPr>
              <a:lnSpc>
                <a:spcPct val="120000"/>
              </a:lnSpc>
            </a:pPr>
            <a:r>
              <a:rPr lang="en-US" sz="2000" dirty="0" smtClean="0"/>
              <a:t/>
            </a:r>
            <a:br>
              <a:rPr lang="en-US" sz="2000" dirty="0" smtClean="0"/>
            </a:br>
            <a:r>
              <a:rPr lang="en-US" sz="2000" dirty="0" smtClean="0"/>
              <a:t>Assigned Funds</a:t>
            </a:r>
          </a:p>
          <a:p>
            <a:pPr lvl="1">
              <a:lnSpc>
                <a:spcPct val="120000"/>
              </a:lnSpc>
            </a:pPr>
            <a:r>
              <a:rPr lang="en-US" sz="2000" dirty="0"/>
              <a:t>Capital				</a:t>
            </a:r>
            <a:r>
              <a:rPr lang="en-US" sz="2000" dirty="0" smtClean="0"/>
              <a:t>	$391,310</a:t>
            </a:r>
            <a:endParaRPr lang="en-US" sz="2000" dirty="0"/>
          </a:p>
          <a:p>
            <a:pPr lvl="1">
              <a:lnSpc>
                <a:spcPct val="120000"/>
              </a:lnSpc>
            </a:pPr>
            <a:r>
              <a:rPr lang="en-US" sz="2000" dirty="0" smtClean="0"/>
              <a:t>BFI W/WW Disposal			$246,483</a:t>
            </a:r>
          </a:p>
          <a:p>
            <a:pPr>
              <a:lnSpc>
                <a:spcPct val="120000"/>
              </a:lnSpc>
            </a:pPr>
            <a:r>
              <a:rPr lang="en-US" sz="2000" dirty="0" smtClean="0"/>
              <a:t/>
            </a:r>
            <a:br>
              <a:rPr lang="en-US" sz="2000" dirty="0" smtClean="0"/>
            </a:br>
            <a:r>
              <a:rPr lang="en-US" sz="2000" dirty="0" smtClean="0"/>
              <a:t>Unassigned Funds</a:t>
            </a:r>
          </a:p>
          <a:p>
            <a:pPr lvl="1">
              <a:lnSpc>
                <a:spcPct val="120000"/>
              </a:lnSpc>
            </a:pPr>
            <a:r>
              <a:rPr lang="en-US" sz="2000" dirty="0" smtClean="0"/>
              <a:t>Unreserved				</a:t>
            </a:r>
            <a:r>
              <a:rPr lang="en-US" sz="2000" u="sng" dirty="0" smtClean="0"/>
              <a:t>$667,217</a:t>
            </a:r>
          </a:p>
          <a:p>
            <a:pPr lvl="1">
              <a:buNone/>
            </a:pPr>
            <a:r>
              <a:rPr lang="en-US" sz="2000" dirty="0" smtClean="0">
                <a:solidFill>
                  <a:srgbClr val="FF0000"/>
                </a:solidFill>
              </a:rPr>
              <a:t>							</a:t>
            </a:r>
            <a:r>
              <a:rPr lang="en-US" sz="2000" dirty="0" smtClean="0"/>
              <a:t>$1,328,876</a:t>
            </a:r>
            <a:endParaRPr lang="en-US" sz="2000" dirty="0" smtClean="0">
              <a:solidFill>
                <a:srgbClr val="FF0000"/>
              </a:solidFill>
            </a:endParaRPr>
          </a:p>
          <a:p>
            <a:pPr lvl="1">
              <a:buNone/>
            </a:pPr>
            <a:endParaRPr lang="en-US" dirty="0" smtClean="0"/>
          </a:p>
          <a:p>
            <a:pPr lvl="1"/>
            <a:endParaRPr lang="en-US" dirty="0"/>
          </a:p>
        </p:txBody>
      </p:sp>
    </p:spTree>
    <p:extLst>
      <p:ext uri="{BB962C8B-B14F-4D97-AF65-F5344CB8AC3E}">
        <p14:creationId xmlns:p14="http://schemas.microsoft.com/office/powerpoint/2010/main" val="34848702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City Holidays</a:t>
            </a:r>
            <a:br>
              <a:rPr lang="en-US" dirty="0" smtClean="0"/>
            </a:br>
            <a:r>
              <a:rPr lang="en-US" sz="2800" dirty="0" smtClean="0"/>
              <a:t>City Hall Closed</a:t>
            </a:r>
            <a:endParaRPr lang="en-US" dirty="0"/>
          </a:p>
        </p:txBody>
      </p:sp>
      <p:sp>
        <p:nvSpPr>
          <p:cNvPr id="3" name="Content Placeholder 2"/>
          <p:cNvSpPr>
            <a:spLocks noGrp="1"/>
          </p:cNvSpPr>
          <p:nvPr>
            <p:ph idx="1"/>
          </p:nvPr>
        </p:nvSpPr>
        <p:spPr>
          <a:xfrm>
            <a:off x="457200" y="1828800"/>
            <a:ext cx="8229600" cy="4343399"/>
          </a:xfrm>
        </p:spPr>
        <p:txBody>
          <a:bodyPr numCol="2">
            <a:normAutofit fontScale="92500" lnSpcReduction="20000"/>
          </a:bodyPr>
          <a:lstStyle/>
          <a:p>
            <a:r>
              <a:rPr lang="en-US" sz="2500" dirty="0" smtClean="0"/>
              <a:t>New Year’s Day</a:t>
            </a:r>
            <a:br>
              <a:rPr lang="en-US" sz="2500" dirty="0" smtClean="0"/>
            </a:br>
            <a:r>
              <a:rPr lang="en-US" sz="1400" dirty="0" smtClean="0"/>
              <a:t>January 1</a:t>
            </a:r>
          </a:p>
          <a:p>
            <a:r>
              <a:rPr lang="en-US" sz="2500" dirty="0" smtClean="0"/>
              <a:t>Martin Luther King Day</a:t>
            </a:r>
            <a:br>
              <a:rPr lang="en-US" sz="2500" dirty="0" smtClean="0"/>
            </a:br>
            <a:r>
              <a:rPr lang="en-US" sz="1400" dirty="0" smtClean="0"/>
              <a:t>January 16</a:t>
            </a:r>
          </a:p>
          <a:p>
            <a:r>
              <a:rPr lang="en-US" sz="2500" dirty="0" smtClean="0"/>
              <a:t>President’s Day</a:t>
            </a:r>
            <a:br>
              <a:rPr lang="en-US" sz="2500" dirty="0" smtClean="0"/>
            </a:br>
            <a:r>
              <a:rPr lang="en-US" sz="1400" dirty="0" smtClean="0"/>
              <a:t>February 20</a:t>
            </a:r>
          </a:p>
          <a:p>
            <a:r>
              <a:rPr lang="en-US" sz="2500" dirty="0" smtClean="0"/>
              <a:t>Spring Break</a:t>
            </a:r>
            <a:br>
              <a:rPr lang="en-US" sz="2500" dirty="0" smtClean="0"/>
            </a:br>
            <a:r>
              <a:rPr lang="en-US" sz="1400" dirty="0" smtClean="0"/>
              <a:t>March 13 &amp; 14</a:t>
            </a:r>
          </a:p>
          <a:p>
            <a:pPr lvl="0"/>
            <a:r>
              <a:rPr lang="en-US" sz="2500" dirty="0" smtClean="0"/>
              <a:t>Good Friday</a:t>
            </a:r>
            <a:br>
              <a:rPr lang="en-US" sz="2500" dirty="0" smtClean="0"/>
            </a:br>
            <a:r>
              <a:rPr lang="en-US" sz="1400" dirty="0" smtClean="0">
                <a:solidFill>
                  <a:prstClr val="white"/>
                </a:solidFill>
              </a:rPr>
              <a:t>April 14</a:t>
            </a:r>
            <a:endParaRPr lang="en-US" sz="2500" dirty="0" smtClean="0"/>
          </a:p>
          <a:p>
            <a:r>
              <a:rPr lang="en-US" sz="2500" dirty="0" smtClean="0"/>
              <a:t>Memorial Day</a:t>
            </a:r>
            <a:br>
              <a:rPr lang="en-US" sz="2500" dirty="0" smtClean="0"/>
            </a:br>
            <a:r>
              <a:rPr lang="en-US" sz="1400" dirty="0" smtClean="0"/>
              <a:t>May 29</a:t>
            </a:r>
          </a:p>
          <a:p>
            <a:r>
              <a:rPr lang="en-US" sz="2500" dirty="0" smtClean="0"/>
              <a:t>Independence Day</a:t>
            </a:r>
            <a:br>
              <a:rPr lang="en-US" sz="2500" dirty="0" smtClean="0"/>
            </a:br>
            <a:r>
              <a:rPr lang="en-US" sz="1400" dirty="0" smtClean="0"/>
              <a:t>July 4</a:t>
            </a:r>
          </a:p>
          <a:p>
            <a:pPr marL="0" indent="0">
              <a:buNone/>
            </a:pPr>
            <a:r>
              <a:rPr lang="en-US" sz="1400" dirty="0" smtClean="0"/>
              <a:t/>
            </a:r>
            <a:br>
              <a:rPr lang="en-US" sz="1400" dirty="0" smtClean="0"/>
            </a:br>
            <a:r>
              <a:rPr lang="en-US" sz="1400" dirty="0" smtClean="0"/>
              <a:t/>
            </a:r>
            <a:br>
              <a:rPr lang="en-US" sz="1400" dirty="0" smtClean="0"/>
            </a:br>
            <a:endParaRPr lang="en-US" sz="1400" dirty="0" smtClean="0"/>
          </a:p>
          <a:p>
            <a:r>
              <a:rPr lang="en-US" sz="2500" dirty="0" smtClean="0"/>
              <a:t>Labor Day</a:t>
            </a:r>
            <a:br>
              <a:rPr lang="en-US" sz="2500" dirty="0" smtClean="0"/>
            </a:br>
            <a:r>
              <a:rPr lang="en-US" sz="1400" dirty="0" smtClean="0"/>
              <a:t>September 4</a:t>
            </a:r>
          </a:p>
          <a:p>
            <a:r>
              <a:rPr lang="en-US" sz="2500" dirty="0" smtClean="0"/>
              <a:t>Veteran’s Day</a:t>
            </a:r>
            <a:br>
              <a:rPr lang="en-US" sz="2500" dirty="0" smtClean="0"/>
            </a:br>
            <a:r>
              <a:rPr lang="en-US" sz="1400" dirty="0" smtClean="0"/>
              <a:t>November 11</a:t>
            </a:r>
          </a:p>
          <a:p>
            <a:r>
              <a:rPr lang="en-US" sz="2500" dirty="0" smtClean="0"/>
              <a:t>Thanksgiving Day</a:t>
            </a:r>
            <a:br>
              <a:rPr lang="en-US" sz="2500" dirty="0" smtClean="0"/>
            </a:br>
            <a:r>
              <a:rPr lang="en-US" sz="1400" dirty="0" smtClean="0"/>
              <a:t>November 23</a:t>
            </a:r>
          </a:p>
          <a:p>
            <a:pPr lvl="0"/>
            <a:r>
              <a:rPr lang="en-US" sz="2500" dirty="0" smtClean="0"/>
              <a:t>Day after Thanksgiving</a:t>
            </a:r>
            <a:br>
              <a:rPr lang="en-US" sz="2500" dirty="0" smtClean="0"/>
            </a:br>
            <a:r>
              <a:rPr lang="en-US" sz="1400" dirty="0">
                <a:solidFill>
                  <a:prstClr val="white"/>
                </a:solidFill>
              </a:rPr>
              <a:t>November </a:t>
            </a:r>
            <a:r>
              <a:rPr lang="en-US" sz="1400" dirty="0" smtClean="0">
                <a:solidFill>
                  <a:prstClr val="white"/>
                </a:solidFill>
              </a:rPr>
              <a:t>24</a:t>
            </a:r>
            <a:endParaRPr lang="en-US" sz="2500" dirty="0" smtClean="0"/>
          </a:p>
          <a:p>
            <a:r>
              <a:rPr lang="en-US" sz="2500" dirty="0" smtClean="0"/>
              <a:t>Christmas Eve</a:t>
            </a:r>
            <a:br>
              <a:rPr lang="en-US" sz="2500" dirty="0" smtClean="0"/>
            </a:br>
            <a:r>
              <a:rPr lang="en-US" sz="1400" dirty="0" smtClean="0"/>
              <a:t>December 25</a:t>
            </a:r>
          </a:p>
          <a:p>
            <a:pPr lvl="0"/>
            <a:r>
              <a:rPr lang="en-US" sz="2500" dirty="0" smtClean="0"/>
              <a:t>Christmas Day</a:t>
            </a:r>
            <a:br>
              <a:rPr lang="en-US" sz="2500" dirty="0" smtClean="0"/>
            </a:br>
            <a:r>
              <a:rPr lang="en-US" sz="1400" dirty="0">
                <a:solidFill>
                  <a:prstClr val="white"/>
                </a:solidFill>
              </a:rPr>
              <a:t>December </a:t>
            </a:r>
            <a:r>
              <a:rPr lang="en-US" sz="1400" dirty="0" smtClean="0">
                <a:solidFill>
                  <a:prstClr val="white"/>
                </a:solidFill>
              </a:rPr>
              <a:t>26</a:t>
            </a:r>
          </a:p>
          <a:p>
            <a:pPr lvl="0"/>
            <a:r>
              <a:rPr lang="en-US" sz="2500" dirty="0" smtClean="0">
                <a:solidFill>
                  <a:prstClr val="white"/>
                </a:solidFill>
              </a:rPr>
              <a:t>Personal Day</a:t>
            </a:r>
            <a:endParaRPr lang="en-US" sz="2500" dirty="0">
              <a:solidFill>
                <a:prstClr val="white"/>
              </a:solidFill>
            </a:endParaRPr>
          </a:p>
          <a:p>
            <a:endParaRPr lang="en-US" sz="25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Utility Fund</a:t>
            </a:r>
            <a:endParaRPr lang="en-US" dirty="0"/>
          </a:p>
        </p:txBody>
      </p:sp>
      <p:sp>
        <p:nvSpPr>
          <p:cNvPr id="3" name="Subtitle 2"/>
          <p:cNvSpPr>
            <a:spLocks noGrp="1"/>
          </p:cNvSpPr>
          <p:nvPr>
            <p:ph type="subTitle" idx="1"/>
          </p:nvPr>
        </p:nvSpPr>
        <p:spPr/>
        <p:txBody>
          <a:bodyPr/>
          <a:lstStyle/>
          <a:p>
            <a:r>
              <a:rPr lang="en-US" dirty="0" smtClean="0"/>
              <a:t>Expenditures</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2800" dirty="0" smtClean="0"/>
              <a:t>Significant Changes and Capital Purchases by Department</a:t>
            </a:r>
            <a:r>
              <a:rPr lang="en-US" sz="2400" dirty="0" smtClean="0"/>
              <a:t/>
            </a:r>
            <a:br>
              <a:rPr lang="en-US" sz="2400" dirty="0" smtClean="0"/>
            </a:br>
            <a:r>
              <a:rPr lang="en-US" sz="1800" dirty="0" smtClean="0"/>
              <a:t>(2% COLA proposed for all employees)</a:t>
            </a:r>
            <a:endParaRPr lang="en-US" sz="1800" dirty="0"/>
          </a:p>
        </p:txBody>
      </p:sp>
      <p:sp>
        <p:nvSpPr>
          <p:cNvPr id="5" name="Content Placeholder 4"/>
          <p:cNvSpPr>
            <a:spLocks noGrp="1"/>
          </p:cNvSpPr>
          <p:nvPr>
            <p:ph sz="half" idx="1"/>
          </p:nvPr>
        </p:nvSpPr>
        <p:spPr>
          <a:xfrm>
            <a:off x="457200" y="1600203"/>
            <a:ext cx="7391400" cy="4525963"/>
          </a:xfrm>
        </p:spPr>
        <p:txBody>
          <a:bodyPr numCol="1">
            <a:normAutofit fontScale="92500" lnSpcReduction="20000"/>
          </a:bodyPr>
          <a:lstStyle/>
          <a:p>
            <a:r>
              <a:rPr lang="en-US" dirty="0" smtClean="0"/>
              <a:t>$10,000 - Fire Hydrants</a:t>
            </a:r>
          </a:p>
          <a:p>
            <a:r>
              <a:rPr lang="en-US" dirty="0" smtClean="0"/>
              <a:t>$50,000 - Jet </a:t>
            </a:r>
            <a:r>
              <a:rPr lang="en-US" dirty="0" err="1" smtClean="0"/>
              <a:t>Vactor</a:t>
            </a:r>
            <a:endParaRPr lang="en-US" dirty="0" smtClean="0"/>
          </a:p>
          <a:p>
            <a:r>
              <a:rPr lang="en-US" dirty="0" smtClean="0"/>
              <a:t>$3,500 - Ice Machine</a:t>
            </a:r>
          </a:p>
          <a:p>
            <a:r>
              <a:rPr lang="en-US" dirty="0" smtClean="0"/>
              <a:t>$11,000 - Sewer Camera</a:t>
            </a:r>
          </a:p>
          <a:p>
            <a:r>
              <a:rPr lang="en-US" dirty="0" smtClean="0"/>
              <a:t>$50,000 - Dump Truck</a:t>
            </a:r>
          </a:p>
          <a:p>
            <a:r>
              <a:rPr lang="en-US" dirty="0" smtClean="0"/>
              <a:t>$31,000 - Pickup</a:t>
            </a:r>
          </a:p>
          <a:p>
            <a:r>
              <a:rPr lang="en-US" dirty="0" smtClean="0"/>
              <a:t>$87,000 </a:t>
            </a:r>
            <a:r>
              <a:rPr lang="en-US" smtClean="0"/>
              <a:t>- </a:t>
            </a:r>
            <a:r>
              <a:rPr lang="en-US" smtClean="0"/>
              <a:t>125,000 </a:t>
            </a:r>
            <a:r>
              <a:rPr lang="en-US" dirty="0" smtClean="0"/>
              <a:t>gallon storage tank replacement	</a:t>
            </a:r>
          </a:p>
          <a:p>
            <a:r>
              <a:rPr lang="en-US" dirty="0" smtClean="0"/>
              <a:t>$415,197 – Transfer to GF</a:t>
            </a:r>
          </a:p>
          <a:p>
            <a:r>
              <a:rPr lang="en-US" dirty="0" smtClean="0"/>
              <a:t>$122,500 - Chemicals			</a:t>
            </a:r>
          </a:p>
          <a:p>
            <a:r>
              <a:rPr lang="en-US" dirty="0" smtClean="0"/>
              <a:t>$127,000 – Water capital improvement</a:t>
            </a:r>
          </a:p>
          <a:p>
            <a:pPr lvl="1">
              <a:buNone/>
            </a:pPr>
            <a:endParaRPr lang="en-US" dirty="0"/>
          </a:p>
        </p:txBody>
      </p:sp>
    </p:spTree>
    <p:extLst>
      <p:ext uri="{BB962C8B-B14F-4D97-AF65-F5344CB8AC3E}">
        <p14:creationId xmlns:p14="http://schemas.microsoft.com/office/powerpoint/2010/main" val="133533612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488950"/>
          </a:xfrm>
        </p:spPr>
        <p:txBody>
          <a:bodyPr/>
          <a:lstStyle/>
          <a:p>
            <a:r>
              <a:rPr lang="en-US" dirty="0" smtClean="0"/>
              <a:t>Water &amp; Wastewater</a:t>
            </a:r>
            <a:endParaRPr lang="en-US" dirty="0"/>
          </a:p>
        </p:txBody>
      </p:sp>
      <p:sp>
        <p:nvSpPr>
          <p:cNvPr id="4" name="Text Placeholder 3"/>
          <p:cNvSpPr>
            <a:spLocks noGrp="1"/>
          </p:cNvSpPr>
          <p:nvPr>
            <p:ph type="body" sz="half" idx="2"/>
          </p:nvPr>
        </p:nvSpPr>
        <p:spPr>
          <a:xfrm>
            <a:off x="457204" y="1066801"/>
            <a:ext cx="3008313" cy="5059366"/>
          </a:xfrm>
        </p:spPr>
        <p:txBody>
          <a:bodyPr/>
          <a:lstStyle/>
          <a:p>
            <a:r>
              <a:rPr lang="en-US" sz="1600" dirty="0"/>
              <a:t>The </a:t>
            </a:r>
            <a:r>
              <a:rPr lang="en-US" sz="1600" dirty="0" smtClean="0"/>
              <a:t>Water Wastewater Department </a:t>
            </a:r>
            <a:r>
              <a:rPr lang="en-US" sz="1600" dirty="0"/>
              <a:t>consists of the </a:t>
            </a:r>
            <a:r>
              <a:rPr lang="en-US" sz="1600" dirty="0" smtClean="0"/>
              <a:t>Water Distribution Wastewater </a:t>
            </a:r>
            <a:r>
              <a:rPr lang="en-US" sz="1600" dirty="0"/>
              <a:t>Collection </a:t>
            </a:r>
            <a:r>
              <a:rPr lang="en-US" sz="1600" dirty="0" smtClean="0"/>
              <a:t>systems. </a:t>
            </a:r>
            <a:r>
              <a:rPr lang="en-US" sz="1600" dirty="0"/>
              <a:t>Employees</a:t>
            </a:r>
          </a:p>
          <a:p>
            <a:r>
              <a:rPr lang="en-US" sz="1600" dirty="0"/>
              <a:t>operate and maintain a </a:t>
            </a:r>
            <a:r>
              <a:rPr lang="en-US" sz="1600" dirty="0" smtClean="0"/>
              <a:t>water distribution and wastewater </a:t>
            </a:r>
            <a:r>
              <a:rPr lang="en-US" sz="1600" dirty="0"/>
              <a:t>collection system and provide 24-hour response to customers for </a:t>
            </a:r>
            <a:r>
              <a:rPr lang="en-US" sz="1600" dirty="0" smtClean="0"/>
              <a:t>emergency assistance </a:t>
            </a:r>
            <a:r>
              <a:rPr lang="en-US" sz="1600" dirty="0"/>
              <a:t>with </a:t>
            </a:r>
            <a:r>
              <a:rPr lang="en-US" sz="1600" dirty="0" smtClean="0"/>
              <a:t>water or sewer </a:t>
            </a:r>
            <a:r>
              <a:rPr lang="en-US" sz="1600" dirty="0"/>
              <a:t>problems. </a:t>
            </a:r>
            <a:endParaRPr lang="en-US" sz="1600" dirty="0" smtClean="0"/>
          </a:p>
          <a:p>
            <a:endParaRPr lang="en-US" sz="1600" dirty="0">
              <a:solidFill>
                <a:srgbClr val="FF0000"/>
              </a:solidFill>
            </a:endParaRPr>
          </a:p>
          <a:p>
            <a:r>
              <a:rPr lang="en-US" sz="1600" dirty="0" smtClean="0"/>
              <a:t>Total budget - $1,985,928</a:t>
            </a:r>
          </a:p>
          <a:p>
            <a:r>
              <a:rPr lang="en-US" sz="1600" dirty="0" smtClean="0"/>
              <a:t>Larry Chavez, PW Director</a:t>
            </a:r>
          </a:p>
          <a:p>
            <a:r>
              <a:rPr lang="en-US" sz="1600" dirty="0" smtClean="0"/>
              <a:t>Jake Diaz, WW Supervisor</a:t>
            </a:r>
          </a:p>
          <a:p>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40300179"/>
              </p:ext>
            </p:extLst>
          </p:nvPr>
        </p:nvGraphicFramePr>
        <p:xfrm>
          <a:off x="3733800" y="762000"/>
          <a:ext cx="5111750" cy="58531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0230658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r>
              <a:rPr lang="en-US" sz="3600" dirty="0" smtClean="0"/>
              <a:t>Total Water/Wastewater Expenditures $1,985,928</a:t>
            </a:r>
            <a:endParaRPr lang="en-US" sz="3600" dirty="0"/>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1001822643"/>
              </p:ext>
            </p:extLst>
          </p:nvPr>
        </p:nvGraphicFramePr>
        <p:xfrm>
          <a:off x="457200" y="685800"/>
          <a:ext cx="8229600" cy="5867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lstStyle/>
          <a:p>
            <a:r>
              <a:rPr lang="en-US" dirty="0" smtClean="0"/>
              <a:t>Utility Fund Summary</a:t>
            </a:r>
            <a:endParaRPr lang="en-US" dirty="0"/>
          </a:p>
        </p:txBody>
      </p:sp>
      <p:sp>
        <p:nvSpPr>
          <p:cNvPr id="3" name="Content Placeholder 2"/>
          <p:cNvSpPr>
            <a:spLocks noGrp="1"/>
          </p:cNvSpPr>
          <p:nvPr>
            <p:ph idx="1"/>
          </p:nvPr>
        </p:nvSpPr>
        <p:spPr>
          <a:xfrm>
            <a:off x="457200" y="1905000"/>
            <a:ext cx="8229600" cy="5181600"/>
          </a:xfrm>
        </p:spPr>
        <p:txBody>
          <a:bodyPr>
            <a:normAutofit/>
          </a:bodyPr>
          <a:lstStyle/>
          <a:p>
            <a:pPr>
              <a:lnSpc>
                <a:spcPct val="120000"/>
              </a:lnSpc>
            </a:pPr>
            <a:r>
              <a:rPr lang="en-US" sz="2800" dirty="0" smtClean="0"/>
              <a:t>Water/Wastewater Revenue 		$2,095,456</a:t>
            </a:r>
          </a:p>
          <a:p>
            <a:pPr>
              <a:lnSpc>
                <a:spcPct val="120000"/>
              </a:lnSpc>
            </a:pPr>
            <a:r>
              <a:rPr lang="en-US" sz="2800" dirty="0"/>
              <a:t>Water/Wastewater </a:t>
            </a:r>
            <a:r>
              <a:rPr lang="en-US" sz="2800" dirty="0" smtClean="0"/>
              <a:t>Expenditures	$1,985,928</a:t>
            </a:r>
          </a:p>
          <a:p>
            <a:pPr>
              <a:lnSpc>
                <a:spcPct val="120000"/>
              </a:lnSpc>
            </a:pPr>
            <a:r>
              <a:rPr lang="en-US" dirty="0" smtClean="0"/>
              <a:t>Excess of Revenues over		$109,528</a:t>
            </a:r>
          </a:p>
          <a:p>
            <a:pPr lvl="1">
              <a:lnSpc>
                <a:spcPct val="120000"/>
              </a:lnSpc>
              <a:buNone/>
            </a:pPr>
            <a:r>
              <a:rPr lang="en-US" dirty="0" smtClean="0"/>
              <a:t>(under) expenditures</a:t>
            </a:r>
          </a:p>
          <a:p>
            <a:pPr>
              <a:lnSpc>
                <a:spcPct val="120000"/>
              </a:lnSpc>
              <a:buNone/>
            </a:pPr>
            <a:endParaRPr lang="en-US" dirty="0" smtClean="0"/>
          </a:p>
          <a:p>
            <a:endParaRPr lang="en-US" dirty="0" smtClean="0"/>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General Fund Balance</a:t>
            </a:r>
            <a:br>
              <a:rPr lang="en-US" dirty="0" smtClean="0"/>
            </a:br>
            <a:r>
              <a:rPr lang="en-US" sz="1000" dirty="0"/>
              <a:t>The</a:t>
            </a:r>
            <a:r>
              <a:rPr lang="en-US" sz="1000" u="sng" dirty="0"/>
              <a:t> </a:t>
            </a:r>
            <a:r>
              <a:rPr lang="en-US" sz="1000" i="1" u="sng" dirty="0"/>
              <a:t>restricted</a:t>
            </a:r>
            <a:r>
              <a:rPr lang="en-US" sz="1000" dirty="0"/>
              <a:t> fund balance category includes amounts that can be spent only for the specific purposes stipulated by constitution, external resource providers, or through enabling legislation. The</a:t>
            </a:r>
            <a:r>
              <a:rPr lang="en-US" sz="1000" u="sng" dirty="0"/>
              <a:t> </a:t>
            </a:r>
            <a:r>
              <a:rPr lang="en-US" sz="1000" i="1" u="sng" dirty="0" smtClean="0"/>
              <a:t>committed </a:t>
            </a:r>
            <a:r>
              <a:rPr lang="en-US" sz="1000" dirty="0" smtClean="0"/>
              <a:t>fund </a:t>
            </a:r>
            <a:r>
              <a:rPr lang="en-US" sz="1000" dirty="0"/>
              <a:t>balance classification includes amounts that can be used only for the specific purposes determined by a formal action of the government’s highest level of decision-making authority. Amounts in </a:t>
            </a:r>
            <a:r>
              <a:rPr lang="en-US" sz="1000" u="sng" dirty="0" smtClean="0"/>
              <a:t>the </a:t>
            </a:r>
            <a:r>
              <a:rPr lang="en-US" sz="1000" i="1" u="sng" dirty="0" smtClean="0"/>
              <a:t>assigned</a:t>
            </a:r>
            <a:r>
              <a:rPr lang="en-US" sz="1000" dirty="0"/>
              <a:t> fund balance classification are intended to be used by the government for specific purposes but do not meet the criteria to be classified as restricted or committed.</a:t>
            </a:r>
          </a:p>
        </p:txBody>
      </p:sp>
      <p:sp>
        <p:nvSpPr>
          <p:cNvPr id="3" name="Content Placeholder 2"/>
          <p:cNvSpPr>
            <a:spLocks noGrp="1"/>
          </p:cNvSpPr>
          <p:nvPr>
            <p:ph idx="1"/>
          </p:nvPr>
        </p:nvSpPr>
        <p:spPr>
          <a:xfrm>
            <a:off x="457200" y="1371600"/>
            <a:ext cx="8229600" cy="5486400"/>
          </a:xfrm>
        </p:spPr>
        <p:txBody>
          <a:bodyPr>
            <a:normAutofit fontScale="40000" lnSpcReduction="20000"/>
          </a:bodyPr>
          <a:lstStyle/>
          <a:p>
            <a:pPr>
              <a:lnSpc>
                <a:spcPct val="120000"/>
              </a:lnSpc>
            </a:pPr>
            <a:r>
              <a:rPr lang="en-US" sz="3000" dirty="0" smtClean="0"/>
              <a:t>Restricted Funds</a:t>
            </a:r>
          </a:p>
          <a:p>
            <a:pPr lvl="1">
              <a:lnSpc>
                <a:spcPct val="120000"/>
              </a:lnSpc>
            </a:pPr>
            <a:r>
              <a:rPr lang="en-US" sz="3000" dirty="0" smtClean="0"/>
              <a:t>Court Efficiency				$8,677</a:t>
            </a:r>
          </a:p>
          <a:p>
            <a:pPr lvl="1">
              <a:lnSpc>
                <a:spcPct val="120000"/>
              </a:lnSpc>
            </a:pPr>
            <a:r>
              <a:rPr lang="en-US" sz="3000" dirty="0" smtClean="0"/>
              <a:t>Court Security				$1,394</a:t>
            </a:r>
          </a:p>
          <a:p>
            <a:pPr lvl="1">
              <a:lnSpc>
                <a:spcPct val="120000"/>
              </a:lnSpc>
            </a:pPr>
            <a:r>
              <a:rPr lang="en-US" sz="3000" dirty="0" smtClean="0"/>
              <a:t>Court Technology				$19,079</a:t>
            </a:r>
          </a:p>
          <a:p>
            <a:pPr lvl="1">
              <a:lnSpc>
                <a:spcPct val="120000"/>
              </a:lnSpc>
            </a:pPr>
            <a:r>
              <a:rPr lang="en-US" sz="3000" dirty="0" smtClean="0"/>
              <a:t>Child Safety				$31,467</a:t>
            </a:r>
          </a:p>
          <a:p>
            <a:pPr lvl="1">
              <a:lnSpc>
                <a:spcPct val="120000"/>
              </a:lnSpc>
            </a:pPr>
            <a:r>
              <a:rPr lang="en-US" sz="3000" dirty="0" smtClean="0"/>
              <a:t>School Zone Crossing Guard			$42,964</a:t>
            </a:r>
          </a:p>
          <a:p>
            <a:pPr lvl="1">
              <a:lnSpc>
                <a:spcPct val="120000"/>
              </a:lnSpc>
            </a:pPr>
            <a:r>
              <a:rPr lang="en-US" sz="3000" dirty="0" smtClean="0"/>
              <a:t>Police Seizure				$0</a:t>
            </a:r>
          </a:p>
          <a:p>
            <a:pPr>
              <a:lnSpc>
                <a:spcPct val="120000"/>
              </a:lnSpc>
            </a:pPr>
            <a:r>
              <a:rPr lang="en-US" sz="3000" dirty="0" smtClean="0"/>
              <a:t>Assigned Funds </a:t>
            </a:r>
          </a:p>
          <a:p>
            <a:pPr lvl="1">
              <a:lnSpc>
                <a:spcPct val="120000"/>
              </a:lnSpc>
            </a:pPr>
            <a:r>
              <a:rPr lang="en-US" sz="3000" dirty="0" smtClean="0"/>
              <a:t>Bulldozer				$1,827</a:t>
            </a:r>
          </a:p>
          <a:p>
            <a:pPr lvl="1">
              <a:lnSpc>
                <a:spcPct val="120000"/>
              </a:lnSpc>
            </a:pPr>
            <a:r>
              <a:rPr lang="en-US" sz="3000" dirty="0" smtClean="0"/>
              <a:t>8 Liner Receipts				$156,468</a:t>
            </a:r>
          </a:p>
          <a:p>
            <a:pPr lvl="1">
              <a:lnSpc>
                <a:spcPct val="120000"/>
              </a:lnSpc>
            </a:pPr>
            <a:r>
              <a:rPr lang="en-US" sz="3000" dirty="0" smtClean="0"/>
              <a:t>EMS Donations				$9,106</a:t>
            </a:r>
          </a:p>
          <a:p>
            <a:pPr lvl="1">
              <a:lnSpc>
                <a:spcPct val="120000"/>
              </a:lnSpc>
            </a:pPr>
            <a:r>
              <a:rPr lang="en-US" sz="3000" dirty="0" smtClean="0"/>
              <a:t>Library Book Purchase			$11,404</a:t>
            </a:r>
          </a:p>
          <a:p>
            <a:pPr lvl="1">
              <a:lnSpc>
                <a:spcPct val="120000"/>
              </a:lnSpc>
            </a:pPr>
            <a:r>
              <a:rPr lang="en-US" sz="3000" dirty="0" smtClean="0"/>
              <a:t>Police Equipment Replacement			$0</a:t>
            </a:r>
          </a:p>
          <a:p>
            <a:pPr lvl="1">
              <a:lnSpc>
                <a:spcPct val="120000"/>
              </a:lnSpc>
            </a:pPr>
            <a:r>
              <a:rPr lang="en-US" sz="3000" dirty="0" smtClean="0"/>
              <a:t>Lazy V Rehab				$40,742</a:t>
            </a:r>
          </a:p>
          <a:p>
            <a:pPr lvl="1">
              <a:lnSpc>
                <a:spcPct val="120000"/>
              </a:lnSpc>
            </a:pPr>
            <a:r>
              <a:rPr lang="en-US" sz="3000" dirty="0" smtClean="0"/>
              <a:t>Pit 1 Rehab				$3,582</a:t>
            </a:r>
          </a:p>
          <a:p>
            <a:pPr lvl="1">
              <a:lnSpc>
                <a:spcPct val="120000"/>
              </a:lnSpc>
            </a:pPr>
            <a:r>
              <a:rPr lang="en-US" sz="3000" dirty="0" smtClean="0"/>
              <a:t>Library Building 				$21,253</a:t>
            </a:r>
          </a:p>
          <a:p>
            <a:pPr lvl="1">
              <a:lnSpc>
                <a:spcPct val="120000"/>
              </a:lnSpc>
            </a:pPr>
            <a:r>
              <a:rPr lang="en-US" sz="3000" dirty="0" smtClean="0"/>
              <a:t>Motel Tax Reserve			$19,697</a:t>
            </a:r>
          </a:p>
          <a:p>
            <a:pPr>
              <a:lnSpc>
                <a:spcPct val="120000"/>
              </a:lnSpc>
            </a:pPr>
            <a:r>
              <a:rPr lang="en-US" sz="3000" dirty="0" smtClean="0"/>
              <a:t>Unassigned Funds</a:t>
            </a:r>
          </a:p>
          <a:p>
            <a:pPr lvl="1">
              <a:lnSpc>
                <a:spcPct val="120000"/>
              </a:lnSpc>
            </a:pPr>
            <a:r>
              <a:rPr lang="en-US" sz="3000" dirty="0" smtClean="0"/>
              <a:t>Unreserved				$549,695</a:t>
            </a:r>
          </a:p>
          <a:p>
            <a:pPr lvl="1">
              <a:lnSpc>
                <a:spcPct val="120000"/>
              </a:lnSpc>
            </a:pPr>
            <a:r>
              <a:rPr lang="en-US" sz="3000" dirty="0" smtClean="0"/>
              <a:t>R&amp;B House Rent				$17,074</a:t>
            </a:r>
          </a:p>
          <a:p>
            <a:pPr lvl="1">
              <a:lnSpc>
                <a:spcPct val="120000"/>
              </a:lnSpc>
            </a:pPr>
            <a:r>
              <a:rPr lang="en-US" sz="3000" dirty="0" smtClean="0"/>
              <a:t>Golf </a:t>
            </a:r>
            <a:r>
              <a:rPr lang="en-US" sz="3000" dirty="0" err="1" smtClean="0"/>
              <a:t>Assoc</a:t>
            </a:r>
            <a:r>
              <a:rPr lang="en-US" sz="3000" dirty="0" smtClean="0"/>
              <a:t> Lease </a:t>
            </a:r>
            <a:r>
              <a:rPr lang="en-US" sz="3000" dirty="0" err="1" smtClean="0"/>
              <a:t>Pmt</a:t>
            </a:r>
            <a:r>
              <a:rPr lang="en-US" sz="3000" dirty="0" smtClean="0"/>
              <a:t>			$75,000</a:t>
            </a:r>
          </a:p>
          <a:p>
            <a:pPr lvl="1">
              <a:lnSpc>
                <a:spcPct val="120000"/>
              </a:lnSpc>
            </a:pPr>
            <a:r>
              <a:rPr lang="en-US" sz="3000" dirty="0" smtClean="0"/>
              <a:t>RV Washing Machine			</a:t>
            </a:r>
            <a:r>
              <a:rPr lang="en-US" sz="3000" u="sng" dirty="0" smtClean="0"/>
              <a:t>$26,685</a:t>
            </a:r>
          </a:p>
          <a:p>
            <a:pPr lvl="1">
              <a:lnSpc>
                <a:spcPct val="120000"/>
              </a:lnSpc>
            </a:pPr>
            <a:endParaRPr lang="en-US" sz="3000" dirty="0" smtClean="0"/>
          </a:p>
          <a:p>
            <a:pPr lvl="1">
              <a:buNone/>
            </a:pPr>
            <a:r>
              <a:rPr lang="en-US" sz="3000" dirty="0" smtClean="0">
                <a:solidFill>
                  <a:srgbClr val="FF0000"/>
                </a:solidFill>
              </a:rPr>
              <a:t>						</a:t>
            </a:r>
            <a:r>
              <a:rPr lang="en-US" sz="3000" dirty="0" smtClean="0"/>
              <a:t>$1,036,114</a:t>
            </a:r>
            <a:endParaRPr lang="en-US" sz="3000" dirty="0" smtClean="0">
              <a:solidFill>
                <a:srgbClr val="FF0000"/>
              </a:solidFill>
            </a:endParaRPr>
          </a:p>
          <a:p>
            <a:pPr lvl="1">
              <a:buNone/>
            </a:pPr>
            <a:endParaRPr lang="en-US" dirty="0" smtClean="0"/>
          </a:p>
          <a:p>
            <a:pPr lvl="1"/>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Special Fund (50) Balance</a:t>
            </a:r>
            <a:br>
              <a:rPr lang="en-US" dirty="0" smtClean="0"/>
            </a:br>
            <a:r>
              <a:rPr lang="en-US" sz="1000" dirty="0">
                <a:solidFill>
                  <a:prstClr val="white"/>
                </a:solidFill>
              </a:rPr>
              <a:t>The</a:t>
            </a:r>
            <a:r>
              <a:rPr lang="en-US" sz="1000" u="sng" dirty="0">
                <a:solidFill>
                  <a:prstClr val="white"/>
                </a:solidFill>
              </a:rPr>
              <a:t> </a:t>
            </a:r>
            <a:r>
              <a:rPr lang="en-US" sz="1000" i="1" u="sng" dirty="0">
                <a:solidFill>
                  <a:prstClr val="white"/>
                </a:solidFill>
              </a:rPr>
              <a:t>restricted</a:t>
            </a:r>
            <a:r>
              <a:rPr lang="en-US" sz="1000" dirty="0">
                <a:solidFill>
                  <a:prstClr val="white"/>
                </a:solidFill>
              </a:rPr>
              <a:t> fund balance category includes amounts that can be spent only for the specific purposes stipulated by constitution, external resource providers, or through enabling legislation. The</a:t>
            </a:r>
            <a:r>
              <a:rPr lang="en-US" sz="1000" u="sng" dirty="0">
                <a:solidFill>
                  <a:prstClr val="white"/>
                </a:solidFill>
              </a:rPr>
              <a:t> </a:t>
            </a:r>
            <a:r>
              <a:rPr lang="en-US" sz="1000" i="1" u="sng" dirty="0">
                <a:solidFill>
                  <a:prstClr val="white"/>
                </a:solidFill>
              </a:rPr>
              <a:t>committed </a:t>
            </a:r>
            <a:r>
              <a:rPr lang="en-US" sz="1000" dirty="0">
                <a:solidFill>
                  <a:prstClr val="white"/>
                </a:solidFill>
              </a:rPr>
              <a:t>fund balance classification includes amounts that can be used only for the specific purposes determined by a formal action of the government’s highest level of decision-making authority. Amounts in </a:t>
            </a:r>
            <a:r>
              <a:rPr lang="en-US" sz="1000" u="sng" dirty="0">
                <a:solidFill>
                  <a:prstClr val="white"/>
                </a:solidFill>
              </a:rPr>
              <a:t>the </a:t>
            </a:r>
            <a:r>
              <a:rPr lang="en-US" sz="1000" i="1" u="sng" dirty="0">
                <a:solidFill>
                  <a:prstClr val="white"/>
                </a:solidFill>
              </a:rPr>
              <a:t>assigned</a:t>
            </a:r>
            <a:r>
              <a:rPr lang="en-US" sz="1000" dirty="0">
                <a:solidFill>
                  <a:prstClr val="white"/>
                </a:solidFill>
              </a:rPr>
              <a:t> fund balance classification are intended to be used by the government for specific purposes but do not meet the criteria to be classified as restricted or committed.</a:t>
            </a:r>
            <a:endParaRPr lang="en-US" sz="2200" dirty="0"/>
          </a:p>
        </p:txBody>
      </p:sp>
      <p:sp>
        <p:nvSpPr>
          <p:cNvPr id="3" name="Content Placeholder 2"/>
          <p:cNvSpPr>
            <a:spLocks noGrp="1"/>
          </p:cNvSpPr>
          <p:nvPr>
            <p:ph idx="1"/>
          </p:nvPr>
        </p:nvSpPr>
        <p:spPr>
          <a:xfrm>
            <a:off x="457200" y="1371600"/>
            <a:ext cx="8229600" cy="5486400"/>
          </a:xfrm>
        </p:spPr>
        <p:txBody>
          <a:bodyPr>
            <a:normAutofit/>
          </a:bodyPr>
          <a:lstStyle/>
          <a:p>
            <a:pPr marL="0" indent="0">
              <a:lnSpc>
                <a:spcPct val="120000"/>
              </a:lnSpc>
              <a:buNone/>
            </a:pPr>
            <a:endParaRPr lang="en-US" sz="1800" dirty="0" smtClean="0"/>
          </a:p>
          <a:p>
            <a:pPr>
              <a:lnSpc>
                <a:spcPct val="120000"/>
              </a:lnSpc>
            </a:pPr>
            <a:r>
              <a:rPr lang="en-US" sz="1800" dirty="0"/>
              <a:t>Restricted </a:t>
            </a:r>
            <a:r>
              <a:rPr lang="en-US" sz="1800" dirty="0" smtClean="0"/>
              <a:t>Funds</a:t>
            </a:r>
          </a:p>
          <a:p>
            <a:pPr lvl="1">
              <a:lnSpc>
                <a:spcPct val="120000"/>
              </a:lnSpc>
            </a:pPr>
            <a:r>
              <a:rPr lang="en-US" sz="1500" dirty="0" smtClean="0"/>
              <a:t>1986 </a:t>
            </a:r>
            <a:r>
              <a:rPr lang="en-US" sz="1500" dirty="0"/>
              <a:t>W/WW				$</a:t>
            </a:r>
            <a:r>
              <a:rPr lang="en-US" sz="1500" dirty="0" smtClean="0"/>
              <a:t>32,872</a:t>
            </a:r>
            <a:br>
              <a:rPr lang="en-US" sz="1500" dirty="0" smtClean="0"/>
            </a:br>
            <a:endParaRPr lang="en-US" sz="1500" dirty="0" smtClean="0"/>
          </a:p>
          <a:p>
            <a:pPr>
              <a:lnSpc>
                <a:spcPct val="120000"/>
              </a:lnSpc>
            </a:pPr>
            <a:r>
              <a:rPr lang="en-US" sz="1800" dirty="0" smtClean="0"/>
              <a:t>Assigned Funds</a:t>
            </a:r>
          </a:p>
          <a:p>
            <a:pPr lvl="1">
              <a:lnSpc>
                <a:spcPct val="120000"/>
              </a:lnSpc>
            </a:pPr>
            <a:r>
              <a:rPr lang="en-US" sz="1500" dirty="0" smtClean="0"/>
              <a:t>Water Supply				$53,518</a:t>
            </a:r>
          </a:p>
          <a:p>
            <a:pPr lvl="1">
              <a:lnSpc>
                <a:spcPct val="120000"/>
              </a:lnSpc>
            </a:pPr>
            <a:r>
              <a:rPr lang="en-US" sz="1500" dirty="0" smtClean="0"/>
              <a:t>Fire Equipment Replacement		$316,817</a:t>
            </a:r>
          </a:p>
          <a:p>
            <a:pPr lvl="1">
              <a:lnSpc>
                <a:spcPct val="120000"/>
              </a:lnSpc>
            </a:pPr>
            <a:r>
              <a:rPr lang="en-US" sz="1500" dirty="0" smtClean="0"/>
              <a:t>Street Improvements			$71,840</a:t>
            </a:r>
          </a:p>
          <a:p>
            <a:pPr lvl="1">
              <a:lnSpc>
                <a:spcPct val="120000"/>
              </a:lnSpc>
            </a:pPr>
            <a:r>
              <a:rPr lang="en-US" sz="1500" dirty="0" smtClean="0"/>
              <a:t>Self Insurance				$130,088</a:t>
            </a:r>
          </a:p>
          <a:p>
            <a:pPr lvl="1">
              <a:lnSpc>
                <a:spcPct val="120000"/>
              </a:lnSpc>
            </a:pPr>
            <a:r>
              <a:rPr lang="en-US" sz="1500" dirty="0" smtClean="0"/>
              <a:t>Municipal Building			</a:t>
            </a:r>
            <a:r>
              <a:rPr lang="en-US" sz="1500" u="sng" dirty="0" smtClean="0"/>
              <a:t>$43,729</a:t>
            </a:r>
          </a:p>
          <a:p>
            <a:pPr lvl="1">
              <a:buNone/>
            </a:pPr>
            <a:r>
              <a:rPr lang="en-US" sz="1500" dirty="0" smtClean="0">
                <a:solidFill>
                  <a:srgbClr val="FF0000"/>
                </a:solidFill>
              </a:rPr>
              <a:t>						</a:t>
            </a:r>
            <a:r>
              <a:rPr lang="en-US" sz="1500" dirty="0" smtClean="0"/>
              <a:t>$678,864</a:t>
            </a:r>
            <a:endParaRPr lang="en-US" sz="1500" dirty="0" smtClean="0">
              <a:solidFill>
                <a:srgbClr val="FF0000"/>
              </a:solidFill>
            </a:endParaRPr>
          </a:p>
          <a:p>
            <a:pPr lvl="1">
              <a:buNone/>
            </a:pPr>
            <a:endParaRPr lang="en-US" dirty="0" smtClean="0"/>
          </a:p>
          <a:p>
            <a:pPr lvl="1"/>
            <a:endParaRPr lang="en-US" dirty="0"/>
          </a:p>
        </p:txBody>
      </p:sp>
    </p:spTree>
    <p:extLst>
      <p:ext uri="{BB962C8B-B14F-4D97-AF65-F5344CB8AC3E}">
        <p14:creationId xmlns:p14="http://schemas.microsoft.com/office/powerpoint/2010/main" val="15115214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General Fund</a:t>
            </a:r>
            <a:endParaRPr lang="en-US" dirty="0"/>
          </a:p>
        </p:txBody>
      </p:sp>
      <p:sp>
        <p:nvSpPr>
          <p:cNvPr id="3" name="Subtitle 2"/>
          <p:cNvSpPr>
            <a:spLocks noGrp="1"/>
          </p:cNvSpPr>
          <p:nvPr>
            <p:ph type="subTitle" idx="1"/>
          </p:nvPr>
        </p:nvSpPr>
        <p:spPr/>
        <p:txBody>
          <a:bodyPr/>
          <a:lstStyle/>
          <a:p>
            <a:r>
              <a:rPr lang="en-US" dirty="0" smtClean="0"/>
              <a:t>Revenue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Significant Revenue Changes</a:t>
            </a:r>
            <a:endParaRPr lang="en-US" dirty="0"/>
          </a:p>
        </p:txBody>
      </p:sp>
      <p:sp>
        <p:nvSpPr>
          <p:cNvPr id="3" name="Content Placeholder 2"/>
          <p:cNvSpPr>
            <a:spLocks noGrp="1"/>
          </p:cNvSpPr>
          <p:nvPr>
            <p:ph idx="1"/>
          </p:nvPr>
        </p:nvSpPr>
        <p:spPr>
          <a:xfrm>
            <a:off x="457200" y="1600200"/>
            <a:ext cx="8229600" cy="5105400"/>
          </a:xfrm>
        </p:spPr>
        <p:txBody>
          <a:bodyPr>
            <a:normAutofit/>
          </a:bodyPr>
          <a:lstStyle/>
          <a:p>
            <a:r>
              <a:rPr lang="en-US" sz="2400" dirty="0" smtClean="0"/>
              <a:t>Ad Valorem taxes projected </a:t>
            </a:r>
            <a:r>
              <a:rPr lang="en-US" sz="2400" dirty="0"/>
              <a:t>increase by $106,424 due </a:t>
            </a:r>
            <a:r>
              <a:rPr lang="en-US" sz="2400" dirty="0" smtClean="0"/>
              <a:t>to tax increase</a:t>
            </a:r>
          </a:p>
          <a:p>
            <a:r>
              <a:rPr lang="en-US" sz="2400" dirty="0" smtClean="0"/>
              <a:t>Sales Tax projected increase by $66,291 due to </a:t>
            </a:r>
            <a:br>
              <a:rPr lang="en-US" sz="2400" dirty="0" smtClean="0"/>
            </a:br>
            <a:r>
              <a:rPr lang="en-US" sz="2400" dirty="0" smtClean="0"/>
              <a:t>Street Maintenance Sales Tax</a:t>
            </a:r>
            <a:endParaRPr lang="en-US" sz="2400" dirty="0" smtClean="0">
              <a:solidFill>
                <a:srgbClr val="FF0000"/>
              </a:solidFill>
            </a:endParaRPr>
          </a:p>
          <a:p>
            <a:pPr>
              <a:lnSpc>
                <a:spcPct val="145000"/>
              </a:lnSpc>
            </a:pPr>
            <a:r>
              <a:rPr lang="en-US" sz="2400" dirty="0" smtClean="0"/>
              <a:t>EMS revenue projected decrease by $211,000</a:t>
            </a:r>
          </a:p>
          <a:p>
            <a:pPr>
              <a:lnSpc>
                <a:spcPct val="145000"/>
              </a:lnSpc>
            </a:pPr>
            <a:r>
              <a:rPr lang="en-US" sz="2400" dirty="0" smtClean="0"/>
              <a:t>Miscellaneous Income includes $72,000 from 4A &amp; 4B</a:t>
            </a:r>
          </a:p>
          <a:p>
            <a:pPr>
              <a:lnSpc>
                <a:spcPct val="145000"/>
              </a:lnSpc>
            </a:pPr>
            <a:r>
              <a:rPr lang="en-US" sz="2400" dirty="0" smtClean="0"/>
              <a:t>Transfers from Reserve Funds $71,937</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Summary</a:t>
            </a:r>
            <a:endParaRPr lang="en-US" dirty="0"/>
          </a:p>
        </p:txBody>
      </p:sp>
      <p:sp>
        <p:nvSpPr>
          <p:cNvPr id="3" name="Content Placeholder 2"/>
          <p:cNvSpPr>
            <a:spLocks noGrp="1"/>
          </p:cNvSpPr>
          <p:nvPr>
            <p:ph idx="1"/>
          </p:nvPr>
        </p:nvSpPr>
        <p:spPr>
          <a:xfrm>
            <a:off x="457200" y="1600203"/>
            <a:ext cx="8229600" cy="4876797"/>
          </a:xfrm>
        </p:spPr>
        <p:txBody>
          <a:bodyPr>
            <a:normAutofit fontScale="62500" lnSpcReduction="20000"/>
          </a:bodyPr>
          <a:lstStyle/>
          <a:p>
            <a:pPr>
              <a:lnSpc>
                <a:spcPct val="120000"/>
              </a:lnSpc>
            </a:pPr>
            <a:r>
              <a:rPr lang="en-US" dirty="0" smtClean="0"/>
              <a:t>Taxes							$1,186,900</a:t>
            </a:r>
          </a:p>
          <a:p>
            <a:pPr>
              <a:lnSpc>
                <a:spcPct val="120000"/>
              </a:lnSpc>
            </a:pPr>
            <a:r>
              <a:rPr lang="en-US" dirty="0" smtClean="0"/>
              <a:t>Other Taxes						$856,054</a:t>
            </a:r>
          </a:p>
          <a:p>
            <a:pPr>
              <a:lnSpc>
                <a:spcPct val="120000"/>
              </a:lnSpc>
            </a:pPr>
            <a:r>
              <a:rPr lang="en-US" dirty="0" smtClean="0"/>
              <a:t>Licenses </a:t>
            </a:r>
            <a:r>
              <a:rPr lang="en-US" dirty="0"/>
              <a:t>&amp; Permits 				</a:t>
            </a:r>
            <a:r>
              <a:rPr lang="en-US" dirty="0" smtClean="0"/>
              <a:t>	$9,750</a:t>
            </a:r>
            <a:endParaRPr lang="en-US" dirty="0"/>
          </a:p>
          <a:p>
            <a:pPr>
              <a:lnSpc>
                <a:spcPct val="120000"/>
              </a:lnSpc>
            </a:pPr>
            <a:r>
              <a:rPr lang="en-US" dirty="0" smtClean="0"/>
              <a:t>Municipal Court					$45,000</a:t>
            </a:r>
          </a:p>
          <a:p>
            <a:pPr>
              <a:lnSpc>
                <a:spcPct val="120000"/>
              </a:lnSpc>
            </a:pPr>
            <a:r>
              <a:rPr lang="en-US" dirty="0" smtClean="0"/>
              <a:t>Interest						$550</a:t>
            </a:r>
          </a:p>
          <a:p>
            <a:pPr>
              <a:lnSpc>
                <a:spcPct val="120000"/>
              </a:lnSpc>
            </a:pPr>
            <a:r>
              <a:rPr lang="en-US" dirty="0" smtClean="0"/>
              <a:t>Intergovernmental					$128,556</a:t>
            </a:r>
          </a:p>
          <a:p>
            <a:pPr>
              <a:lnSpc>
                <a:spcPct val="120000"/>
              </a:lnSpc>
            </a:pPr>
            <a:r>
              <a:rPr lang="en-US" dirty="0" smtClean="0"/>
              <a:t>Fees							$113,389</a:t>
            </a:r>
          </a:p>
          <a:p>
            <a:pPr>
              <a:lnSpc>
                <a:spcPct val="120000"/>
              </a:lnSpc>
            </a:pPr>
            <a:r>
              <a:rPr lang="en-US" dirty="0" smtClean="0"/>
              <a:t>Other						$77,275</a:t>
            </a:r>
          </a:p>
          <a:p>
            <a:pPr>
              <a:lnSpc>
                <a:spcPct val="120000"/>
              </a:lnSpc>
            </a:pPr>
            <a:r>
              <a:rPr lang="en-US" dirty="0" smtClean="0"/>
              <a:t>Rob &amp; Bessie Park					$277,750</a:t>
            </a:r>
          </a:p>
          <a:p>
            <a:pPr>
              <a:lnSpc>
                <a:spcPct val="120000"/>
              </a:lnSpc>
            </a:pPr>
            <a:r>
              <a:rPr lang="en-US" dirty="0" smtClean="0"/>
              <a:t>Ambulance						$780,000</a:t>
            </a:r>
          </a:p>
          <a:p>
            <a:pPr>
              <a:lnSpc>
                <a:spcPct val="120000"/>
              </a:lnSpc>
            </a:pPr>
            <a:r>
              <a:rPr lang="en-US" dirty="0" smtClean="0"/>
              <a:t>Transfers from Reserves				$71,937</a:t>
            </a:r>
          </a:p>
          <a:p>
            <a:pPr>
              <a:lnSpc>
                <a:spcPct val="120000"/>
              </a:lnSpc>
            </a:pPr>
            <a:r>
              <a:rPr lang="en-US" dirty="0" smtClean="0"/>
              <a:t>Transfers from W/WW					</a:t>
            </a:r>
            <a:r>
              <a:rPr lang="en-US" u="sng" dirty="0" smtClean="0"/>
              <a:t>$415,197</a:t>
            </a:r>
          </a:p>
          <a:p>
            <a:pPr lvl="1" indent="-396875">
              <a:lnSpc>
                <a:spcPct val="120000"/>
              </a:lnSpc>
              <a:buNone/>
            </a:pPr>
            <a:r>
              <a:rPr lang="en-US" b="1" dirty="0" smtClean="0"/>
              <a:t>Total Revenues						$3,962,358</a:t>
            </a:r>
          </a:p>
          <a:p>
            <a:pPr lvl="2">
              <a:buNone/>
            </a:pPr>
            <a:endParaRPr lang="en-US" b="1" dirty="0" smtClean="0"/>
          </a:p>
          <a:p>
            <a:pPr lvl="1"/>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8565</TotalTime>
  <Words>1045</Words>
  <Application>Microsoft Office PowerPoint</Application>
  <PresentationFormat>On-screen Show (4:3)</PresentationFormat>
  <Paragraphs>456</Paragraphs>
  <Slides>44</Slides>
  <Notes>7</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44</vt:i4>
      </vt:variant>
    </vt:vector>
  </HeadingPairs>
  <TitlesOfParts>
    <vt:vector size="48" baseType="lpstr">
      <vt:lpstr>Arial</vt:lpstr>
      <vt:lpstr>Calibri</vt:lpstr>
      <vt:lpstr>Times New Roman</vt:lpstr>
      <vt:lpstr>Office Theme</vt:lpstr>
      <vt:lpstr>City of Sinton Annual Budget FY 2016/2017</vt:lpstr>
      <vt:lpstr>Elected Officials</vt:lpstr>
      <vt:lpstr>Key Staff</vt:lpstr>
      <vt:lpstr>City Holidays City Hall Closed</vt:lpstr>
      <vt:lpstr>General Fund Balance The restricted fund balance category includes amounts that can be spent only for the specific purposes stipulated by constitution, external resource providers, or through enabling legislation. The committed fund balance classification includes amounts that can be used only for the specific purposes determined by a formal action of the government’s highest level of decision-making authority. Amounts in the assigned fund balance classification are intended to be used by the government for specific purposes but do not meet the criteria to be classified as restricted or committed.</vt:lpstr>
      <vt:lpstr>Special Fund (50) Balance The restricted fund balance category includes amounts that can be spent only for the specific purposes stipulated by constitution, external resource providers, or through enabling legislation. The committed fund balance classification includes amounts that can be used only for the specific purposes determined by a formal action of the government’s highest level of decision-making authority. Amounts in the assigned fund balance classification are intended to be used by the government for specific purposes but do not meet the criteria to be classified as restricted or committed.</vt:lpstr>
      <vt:lpstr>General Fund</vt:lpstr>
      <vt:lpstr>Significant Revenue Changes</vt:lpstr>
      <vt:lpstr>Revenue Summary</vt:lpstr>
      <vt:lpstr>Historical Revenue Collection</vt:lpstr>
      <vt:lpstr>Revenue Sources  Total Revenue  $3,962,358</vt:lpstr>
      <vt:lpstr>Other Taxes</vt:lpstr>
      <vt:lpstr>Sales Tax History</vt:lpstr>
      <vt:lpstr>Historical Net Taxable Value </vt:lpstr>
      <vt:lpstr>Historical Tax Rate (.675046)</vt:lpstr>
      <vt:lpstr>Historical Debt Service Collection  and Transfer to I &amp; S Fund</vt:lpstr>
      <vt:lpstr>Property Tax Bill Based on average home value of $76,683 (increase of 1.03%)</vt:lpstr>
      <vt:lpstr>Where the Taxes Go Total Average Tax Bill $2,558.68 </vt:lpstr>
      <vt:lpstr>Personnel Staffing – All Funds (Full Time Equivalents)</vt:lpstr>
      <vt:lpstr>Personnel Staffing – All Funds (Full Time Equivalents)</vt:lpstr>
      <vt:lpstr>General Fund</vt:lpstr>
      <vt:lpstr>Significant Changes and Capital Purchases by Department (2% COLA proposed for all employees)</vt:lpstr>
      <vt:lpstr>Expenditures by Category Total GF Expenditures $3,936,400</vt:lpstr>
      <vt:lpstr>Expenditures by Department Total GF Expenditures $3,781,209</vt:lpstr>
      <vt:lpstr>Administration</vt:lpstr>
      <vt:lpstr>Police</vt:lpstr>
      <vt:lpstr>Fire</vt:lpstr>
      <vt:lpstr>Municipal Court</vt:lpstr>
      <vt:lpstr>Library</vt:lpstr>
      <vt:lpstr>Street</vt:lpstr>
      <vt:lpstr>Animal Control</vt:lpstr>
      <vt:lpstr>Parks &amp; Recreation</vt:lpstr>
      <vt:lpstr>EMS</vt:lpstr>
      <vt:lpstr>Inspections</vt:lpstr>
      <vt:lpstr>General Fund Summary</vt:lpstr>
      <vt:lpstr>Utility Fund</vt:lpstr>
      <vt:lpstr>Revenue Summary</vt:lpstr>
      <vt:lpstr>Revenue Summary - $ 2,095,456</vt:lpstr>
      <vt:lpstr>Water/Wastewater Fund Balance The restricted fund balance category includes amounts that can be spent only for the specific purposes stipulated by constitution, external resource providers, or through enabling legislation. The committed fund balance classification includes amounts that can be used only for the specific purposes determined by a formal action of the government’s highest level of decision-making authority. Amounts in the assigned fund balance classification are intended to be used by the government for specific purposes but do not meet the criteria to be classified as restricted or committed.</vt:lpstr>
      <vt:lpstr>Utility Fund</vt:lpstr>
      <vt:lpstr>Significant Changes and Capital Purchases by Department (2% COLA proposed for all employees)</vt:lpstr>
      <vt:lpstr>Water &amp; Wastewater</vt:lpstr>
      <vt:lpstr>Total Water/Wastewater Expenditures $1,985,928</vt:lpstr>
      <vt:lpstr>Utility Fund 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Fair Oaks Ranch Proposed Budget FY 2013/2014</dc:title>
  <dc:creator>User</dc:creator>
  <cp:lastModifiedBy>Cathy</cp:lastModifiedBy>
  <cp:revision>477</cp:revision>
  <cp:lastPrinted>2016-09-14T19:42:35Z</cp:lastPrinted>
  <dcterms:created xsi:type="dcterms:W3CDTF">2013-07-15T13:51:07Z</dcterms:created>
  <dcterms:modified xsi:type="dcterms:W3CDTF">2016-09-15T17:40:08Z</dcterms:modified>
</cp:coreProperties>
</file>