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drawings/drawing1.xml" ContentType="application/vnd.openxmlformats-officedocument.drawingml.chartshapes+xml"/>
  <Override PartName="/ppt/charts/chart7.xml" ContentType="application/vnd.openxmlformats-officedocument.drawingml.chart+xml"/>
  <Override PartName="/ppt/charts/chart8.xml" ContentType="application/vnd.openxmlformats-officedocument.drawingml.chart+xml"/>
  <Override PartName="/ppt/drawings/drawing2.xml" ContentType="application/vnd.openxmlformats-officedocument.drawingml.chartshapes+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handoutMasterIdLst>
    <p:handoutMasterId r:id="rId48"/>
  </p:handoutMasterIdLst>
  <p:sldIdLst>
    <p:sldId id="256" r:id="rId2"/>
    <p:sldId id="285" r:id="rId3"/>
    <p:sldId id="318" r:id="rId4"/>
    <p:sldId id="282" r:id="rId5"/>
    <p:sldId id="283" r:id="rId6"/>
    <p:sldId id="327" r:id="rId7"/>
    <p:sldId id="328" r:id="rId8"/>
    <p:sldId id="302" r:id="rId9"/>
    <p:sldId id="286" r:id="rId10"/>
    <p:sldId id="284" r:id="rId11"/>
    <p:sldId id="288" r:id="rId12"/>
    <p:sldId id="287" r:id="rId13"/>
    <p:sldId id="289" r:id="rId14"/>
    <p:sldId id="329" r:id="rId15"/>
    <p:sldId id="300" r:id="rId16"/>
    <p:sldId id="290" r:id="rId17"/>
    <p:sldId id="291" r:id="rId18"/>
    <p:sldId id="292" r:id="rId19"/>
    <p:sldId id="293" r:id="rId20"/>
    <p:sldId id="258" r:id="rId21"/>
    <p:sldId id="259" r:id="rId22"/>
    <p:sldId id="263" r:id="rId23"/>
    <p:sldId id="330" r:id="rId24"/>
    <p:sldId id="294" r:id="rId25"/>
    <p:sldId id="295" r:id="rId26"/>
    <p:sldId id="279" r:id="rId27"/>
    <p:sldId id="281" r:id="rId28"/>
    <p:sldId id="266" r:id="rId29"/>
    <p:sldId id="271" r:id="rId30"/>
    <p:sldId id="274" r:id="rId31"/>
    <p:sldId id="270" r:id="rId32"/>
    <p:sldId id="321" r:id="rId33"/>
    <p:sldId id="276" r:id="rId34"/>
    <p:sldId id="277" r:id="rId35"/>
    <p:sldId id="322" r:id="rId36"/>
    <p:sldId id="323" r:id="rId37"/>
    <p:sldId id="324" r:id="rId38"/>
    <p:sldId id="315" r:id="rId39"/>
    <p:sldId id="303" r:id="rId40"/>
    <p:sldId id="306" r:id="rId41"/>
    <p:sldId id="317" r:id="rId42"/>
    <p:sldId id="311" r:id="rId43"/>
    <p:sldId id="325" r:id="rId44"/>
    <p:sldId id="307" r:id="rId45"/>
    <p:sldId id="314" r:id="rId46"/>
  </p:sldIdLst>
  <p:sldSz cx="9144000" cy="6858000" type="screen4x3"/>
  <p:notesSz cx="7077075" cy="9004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a:srgbClr val="D73419"/>
    <a:srgbClr val="645577"/>
    <a:srgbClr val="F0F0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13"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40"/>
      <c:rotY val="20"/>
      <c:rAngAx val="1"/>
    </c:view3D>
    <c:floor>
      <c:thickness val="0"/>
    </c:floor>
    <c:sideWall>
      <c:thickness val="0"/>
      <c:spPr>
        <a:scene3d>
          <a:camera prst="orthographicFront"/>
          <a:lightRig rig="threePt" dir="t"/>
        </a:scene3d>
        <a:sp3d>
          <a:bevelT/>
        </a:sp3d>
      </c:spPr>
    </c:sideWall>
    <c:backWall>
      <c:thickness val="0"/>
      <c:spPr>
        <a:scene3d>
          <a:camera prst="orthographicFront"/>
          <a:lightRig rig="threePt" dir="t"/>
        </a:scene3d>
        <a:sp3d>
          <a:bevelT/>
        </a:sp3d>
      </c:spPr>
    </c:backWall>
    <c:plotArea>
      <c:layout/>
      <c:bar3DChart>
        <c:barDir val="col"/>
        <c:grouping val="clustered"/>
        <c:varyColors val="0"/>
        <c:ser>
          <c:idx val="0"/>
          <c:order val="0"/>
          <c:tx>
            <c:strRef>
              <c:f>Sheet1!$B$2</c:f>
              <c:strCache>
                <c:ptCount val="1"/>
                <c:pt idx="0">
                  <c:v>2010/2011</c:v>
                </c:pt>
              </c:strCache>
            </c:strRef>
          </c:tx>
          <c:spPr>
            <a:solidFill>
              <a:srgbClr val="002060"/>
            </a:solidFill>
          </c:spPr>
          <c:invertIfNegative val="0"/>
          <c:cat>
            <c:strRef>
              <c:f>Sheet1!$A$3:$A$14</c:f>
              <c:strCache>
                <c:ptCount val="12"/>
                <c:pt idx="0">
                  <c:v>Taxes</c:v>
                </c:pt>
                <c:pt idx="1">
                  <c:v>Other Taxes</c:v>
                </c:pt>
                <c:pt idx="2">
                  <c:v>Licenses &amp; Permits </c:v>
                </c:pt>
                <c:pt idx="3">
                  <c:v>Municipal Court</c:v>
                </c:pt>
                <c:pt idx="4">
                  <c:v>Interest</c:v>
                </c:pt>
                <c:pt idx="5">
                  <c:v>Intergovernmental</c:v>
                </c:pt>
                <c:pt idx="6">
                  <c:v>Solid Waste</c:v>
                </c:pt>
                <c:pt idx="7">
                  <c:v>Other</c:v>
                </c:pt>
                <c:pt idx="8">
                  <c:v>Rob &amp; Bessie Park</c:v>
                </c:pt>
                <c:pt idx="9">
                  <c:v>Ambulance</c:v>
                </c:pt>
                <c:pt idx="10">
                  <c:v>Transfers</c:v>
                </c:pt>
                <c:pt idx="11">
                  <c:v>Transfers from W/WW</c:v>
                </c:pt>
              </c:strCache>
            </c:strRef>
          </c:cat>
          <c:val>
            <c:numRef>
              <c:f>Sheet1!$B$3:$B$14</c:f>
              <c:numCache>
                <c:formatCode>"$"#,##0</c:formatCode>
                <c:ptCount val="12"/>
                <c:pt idx="0">
                  <c:v>919208</c:v>
                </c:pt>
                <c:pt idx="1">
                  <c:v>722676</c:v>
                </c:pt>
                <c:pt idx="2">
                  <c:v>74326</c:v>
                </c:pt>
                <c:pt idx="3">
                  <c:v>101765</c:v>
                </c:pt>
                <c:pt idx="4">
                  <c:v>35453</c:v>
                </c:pt>
                <c:pt idx="5">
                  <c:v>282901</c:v>
                </c:pt>
                <c:pt idx="6">
                  <c:v>69836</c:v>
                </c:pt>
                <c:pt idx="7">
                  <c:v>78571</c:v>
                </c:pt>
                <c:pt idx="8">
                  <c:v>190650</c:v>
                </c:pt>
                <c:pt idx="9">
                  <c:v>380544</c:v>
                </c:pt>
                <c:pt idx="10">
                  <c:v>278534</c:v>
                </c:pt>
                <c:pt idx="11">
                  <c:v>420000</c:v>
                </c:pt>
              </c:numCache>
            </c:numRef>
          </c:val>
        </c:ser>
        <c:ser>
          <c:idx val="1"/>
          <c:order val="1"/>
          <c:tx>
            <c:strRef>
              <c:f>Sheet1!$C$2</c:f>
              <c:strCache>
                <c:ptCount val="1"/>
                <c:pt idx="0">
                  <c:v>2011/2012</c:v>
                </c:pt>
              </c:strCache>
            </c:strRef>
          </c:tx>
          <c:invertIfNegative val="0"/>
          <c:cat>
            <c:strRef>
              <c:f>Sheet1!$A$3:$A$14</c:f>
              <c:strCache>
                <c:ptCount val="12"/>
                <c:pt idx="0">
                  <c:v>Taxes</c:v>
                </c:pt>
                <c:pt idx="1">
                  <c:v>Other Taxes</c:v>
                </c:pt>
                <c:pt idx="2">
                  <c:v>Licenses &amp; Permits </c:v>
                </c:pt>
                <c:pt idx="3">
                  <c:v>Municipal Court</c:v>
                </c:pt>
                <c:pt idx="4">
                  <c:v>Interest</c:v>
                </c:pt>
                <c:pt idx="5">
                  <c:v>Intergovernmental</c:v>
                </c:pt>
                <c:pt idx="6">
                  <c:v>Solid Waste</c:v>
                </c:pt>
                <c:pt idx="7">
                  <c:v>Other</c:v>
                </c:pt>
                <c:pt idx="8">
                  <c:v>Rob &amp; Bessie Park</c:v>
                </c:pt>
                <c:pt idx="9">
                  <c:v>Ambulance</c:v>
                </c:pt>
                <c:pt idx="10">
                  <c:v>Transfers</c:v>
                </c:pt>
                <c:pt idx="11">
                  <c:v>Transfers from W/WW</c:v>
                </c:pt>
              </c:strCache>
            </c:strRef>
          </c:cat>
          <c:val>
            <c:numRef>
              <c:f>Sheet1!$C$3:$C$14</c:f>
              <c:numCache>
                <c:formatCode>"$"#,##0</c:formatCode>
                <c:ptCount val="12"/>
                <c:pt idx="0">
                  <c:v>926000</c:v>
                </c:pt>
                <c:pt idx="1">
                  <c:v>752500</c:v>
                </c:pt>
                <c:pt idx="2">
                  <c:v>24500</c:v>
                </c:pt>
                <c:pt idx="3">
                  <c:v>100000</c:v>
                </c:pt>
                <c:pt idx="4">
                  <c:v>34000</c:v>
                </c:pt>
                <c:pt idx="5">
                  <c:v>228500</c:v>
                </c:pt>
                <c:pt idx="6">
                  <c:v>72800</c:v>
                </c:pt>
                <c:pt idx="7">
                  <c:v>17600</c:v>
                </c:pt>
                <c:pt idx="8">
                  <c:v>221500</c:v>
                </c:pt>
                <c:pt idx="9">
                  <c:v>450000</c:v>
                </c:pt>
                <c:pt idx="10">
                  <c:v>300000</c:v>
                </c:pt>
                <c:pt idx="11">
                  <c:v>420000</c:v>
                </c:pt>
              </c:numCache>
            </c:numRef>
          </c:val>
        </c:ser>
        <c:ser>
          <c:idx val="2"/>
          <c:order val="2"/>
          <c:tx>
            <c:strRef>
              <c:f>Sheet1!$D$2</c:f>
              <c:strCache>
                <c:ptCount val="1"/>
                <c:pt idx="0">
                  <c:v>2012/2013</c:v>
                </c:pt>
              </c:strCache>
            </c:strRef>
          </c:tx>
          <c:invertIfNegative val="0"/>
          <c:cat>
            <c:strRef>
              <c:f>Sheet1!$A$3:$A$14</c:f>
              <c:strCache>
                <c:ptCount val="12"/>
                <c:pt idx="0">
                  <c:v>Taxes</c:v>
                </c:pt>
                <c:pt idx="1">
                  <c:v>Other Taxes</c:v>
                </c:pt>
                <c:pt idx="2">
                  <c:v>Licenses &amp; Permits </c:v>
                </c:pt>
                <c:pt idx="3">
                  <c:v>Municipal Court</c:v>
                </c:pt>
                <c:pt idx="4">
                  <c:v>Interest</c:v>
                </c:pt>
                <c:pt idx="5">
                  <c:v>Intergovernmental</c:v>
                </c:pt>
                <c:pt idx="6">
                  <c:v>Solid Waste</c:v>
                </c:pt>
                <c:pt idx="7">
                  <c:v>Other</c:v>
                </c:pt>
                <c:pt idx="8">
                  <c:v>Rob &amp; Bessie Park</c:v>
                </c:pt>
                <c:pt idx="9">
                  <c:v>Ambulance</c:v>
                </c:pt>
                <c:pt idx="10">
                  <c:v>Transfers</c:v>
                </c:pt>
                <c:pt idx="11">
                  <c:v>Transfers from W/WW</c:v>
                </c:pt>
              </c:strCache>
            </c:strRef>
          </c:cat>
          <c:val>
            <c:numRef>
              <c:f>Sheet1!$D$3:$D$14</c:f>
              <c:numCache>
                <c:formatCode>"$"#,##0</c:formatCode>
                <c:ptCount val="12"/>
                <c:pt idx="0">
                  <c:v>986000</c:v>
                </c:pt>
                <c:pt idx="1">
                  <c:v>758000</c:v>
                </c:pt>
                <c:pt idx="2">
                  <c:v>21600</c:v>
                </c:pt>
                <c:pt idx="3">
                  <c:v>87000</c:v>
                </c:pt>
                <c:pt idx="4">
                  <c:v>30000</c:v>
                </c:pt>
                <c:pt idx="5">
                  <c:v>211500</c:v>
                </c:pt>
                <c:pt idx="6">
                  <c:v>70000</c:v>
                </c:pt>
                <c:pt idx="7">
                  <c:v>49800</c:v>
                </c:pt>
                <c:pt idx="8">
                  <c:v>237500</c:v>
                </c:pt>
                <c:pt idx="9">
                  <c:v>380000</c:v>
                </c:pt>
                <c:pt idx="10">
                  <c:v>150000</c:v>
                </c:pt>
                <c:pt idx="11">
                  <c:v>668370</c:v>
                </c:pt>
              </c:numCache>
            </c:numRef>
          </c:val>
        </c:ser>
        <c:ser>
          <c:idx val="3"/>
          <c:order val="3"/>
          <c:tx>
            <c:strRef>
              <c:f>Sheet1!$E$2</c:f>
              <c:strCache>
                <c:ptCount val="1"/>
                <c:pt idx="0">
                  <c:v>2013/2014</c:v>
                </c:pt>
              </c:strCache>
            </c:strRef>
          </c:tx>
          <c:invertIfNegative val="0"/>
          <c:cat>
            <c:strRef>
              <c:f>Sheet1!$A$3:$A$14</c:f>
              <c:strCache>
                <c:ptCount val="12"/>
                <c:pt idx="0">
                  <c:v>Taxes</c:v>
                </c:pt>
                <c:pt idx="1">
                  <c:v>Other Taxes</c:v>
                </c:pt>
                <c:pt idx="2">
                  <c:v>Licenses &amp; Permits </c:v>
                </c:pt>
                <c:pt idx="3">
                  <c:v>Municipal Court</c:v>
                </c:pt>
                <c:pt idx="4">
                  <c:v>Interest</c:v>
                </c:pt>
                <c:pt idx="5">
                  <c:v>Intergovernmental</c:v>
                </c:pt>
                <c:pt idx="6">
                  <c:v>Solid Waste</c:v>
                </c:pt>
                <c:pt idx="7">
                  <c:v>Other</c:v>
                </c:pt>
                <c:pt idx="8">
                  <c:v>Rob &amp; Bessie Park</c:v>
                </c:pt>
                <c:pt idx="9">
                  <c:v>Ambulance</c:v>
                </c:pt>
                <c:pt idx="10">
                  <c:v>Transfers</c:v>
                </c:pt>
                <c:pt idx="11">
                  <c:v>Transfers from W/WW</c:v>
                </c:pt>
              </c:strCache>
            </c:strRef>
          </c:cat>
          <c:val>
            <c:numRef>
              <c:f>Sheet1!$E$3:$E$14</c:f>
              <c:numCache>
                <c:formatCode>"$"#,##0</c:formatCode>
                <c:ptCount val="12"/>
                <c:pt idx="0">
                  <c:v>986000</c:v>
                </c:pt>
                <c:pt idx="1">
                  <c:v>795000</c:v>
                </c:pt>
                <c:pt idx="2">
                  <c:v>9300</c:v>
                </c:pt>
                <c:pt idx="3">
                  <c:v>90000</c:v>
                </c:pt>
                <c:pt idx="4">
                  <c:v>30000</c:v>
                </c:pt>
                <c:pt idx="5">
                  <c:v>78000</c:v>
                </c:pt>
                <c:pt idx="6">
                  <c:v>69700</c:v>
                </c:pt>
                <c:pt idx="7">
                  <c:v>55300</c:v>
                </c:pt>
                <c:pt idx="8">
                  <c:v>232200</c:v>
                </c:pt>
                <c:pt idx="9">
                  <c:v>450000</c:v>
                </c:pt>
                <c:pt idx="10">
                  <c:v>185000</c:v>
                </c:pt>
                <c:pt idx="11">
                  <c:v>571822</c:v>
                </c:pt>
              </c:numCache>
            </c:numRef>
          </c:val>
        </c:ser>
        <c:ser>
          <c:idx val="4"/>
          <c:order val="4"/>
          <c:tx>
            <c:strRef>
              <c:f>Sheet1!$F$2</c:f>
              <c:strCache>
                <c:ptCount val="1"/>
                <c:pt idx="0">
                  <c:v>2014/2015</c:v>
                </c:pt>
              </c:strCache>
            </c:strRef>
          </c:tx>
          <c:invertIfNegative val="0"/>
          <c:cat>
            <c:strRef>
              <c:f>Sheet1!$A$3:$A$14</c:f>
              <c:strCache>
                <c:ptCount val="12"/>
                <c:pt idx="0">
                  <c:v>Taxes</c:v>
                </c:pt>
                <c:pt idx="1">
                  <c:v>Other Taxes</c:v>
                </c:pt>
                <c:pt idx="2">
                  <c:v>Licenses &amp; Permits </c:v>
                </c:pt>
                <c:pt idx="3">
                  <c:v>Municipal Court</c:v>
                </c:pt>
                <c:pt idx="4">
                  <c:v>Interest</c:v>
                </c:pt>
                <c:pt idx="5">
                  <c:v>Intergovernmental</c:v>
                </c:pt>
                <c:pt idx="6">
                  <c:v>Solid Waste</c:v>
                </c:pt>
                <c:pt idx="7">
                  <c:v>Other</c:v>
                </c:pt>
                <c:pt idx="8">
                  <c:v>Rob &amp; Bessie Park</c:v>
                </c:pt>
                <c:pt idx="9">
                  <c:v>Ambulance</c:v>
                </c:pt>
                <c:pt idx="10">
                  <c:v>Transfers</c:v>
                </c:pt>
                <c:pt idx="11">
                  <c:v>Transfers from W/WW</c:v>
                </c:pt>
              </c:strCache>
            </c:strRef>
          </c:cat>
          <c:val>
            <c:numRef>
              <c:f>Sheet1!$F$3:$F$14</c:f>
              <c:numCache>
                <c:formatCode>"$"#,##0</c:formatCode>
                <c:ptCount val="12"/>
                <c:pt idx="0">
                  <c:v>1096700</c:v>
                </c:pt>
                <c:pt idx="1">
                  <c:v>803000</c:v>
                </c:pt>
                <c:pt idx="2">
                  <c:v>9400</c:v>
                </c:pt>
                <c:pt idx="3">
                  <c:v>90000</c:v>
                </c:pt>
                <c:pt idx="4">
                  <c:v>30000</c:v>
                </c:pt>
                <c:pt idx="5">
                  <c:v>60000</c:v>
                </c:pt>
                <c:pt idx="6">
                  <c:v>69700</c:v>
                </c:pt>
                <c:pt idx="7">
                  <c:v>55400</c:v>
                </c:pt>
                <c:pt idx="8">
                  <c:v>292000</c:v>
                </c:pt>
                <c:pt idx="9">
                  <c:v>700000</c:v>
                </c:pt>
                <c:pt idx="10">
                  <c:v>185000</c:v>
                </c:pt>
                <c:pt idx="11">
                  <c:v>400000</c:v>
                </c:pt>
              </c:numCache>
            </c:numRef>
          </c:val>
        </c:ser>
        <c:dLbls>
          <c:showLegendKey val="0"/>
          <c:showVal val="0"/>
          <c:showCatName val="0"/>
          <c:showSerName val="0"/>
          <c:showPercent val="0"/>
          <c:showBubbleSize val="0"/>
        </c:dLbls>
        <c:gapWidth val="225"/>
        <c:gapDepth val="85"/>
        <c:shape val="box"/>
        <c:axId val="188873264"/>
        <c:axId val="188874440"/>
        <c:axId val="0"/>
      </c:bar3DChart>
      <c:catAx>
        <c:axId val="188873264"/>
        <c:scaling>
          <c:orientation val="minMax"/>
        </c:scaling>
        <c:delete val="0"/>
        <c:axPos val="b"/>
        <c:numFmt formatCode="General" sourceLinked="0"/>
        <c:majorTickMark val="out"/>
        <c:minorTickMark val="none"/>
        <c:tickLblPos val="nextTo"/>
        <c:txPr>
          <a:bodyPr/>
          <a:lstStyle/>
          <a:p>
            <a:pPr>
              <a:defRPr sz="1400"/>
            </a:pPr>
            <a:endParaRPr lang="en-US"/>
          </a:p>
        </c:txPr>
        <c:crossAx val="188874440"/>
        <c:crosses val="autoZero"/>
        <c:auto val="1"/>
        <c:lblAlgn val="ctr"/>
        <c:lblOffset val="100"/>
        <c:noMultiLvlLbl val="0"/>
      </c:catAx>
      <c:valAx>
        <c:axId val="188874440"/>
        <c:scaling>
          <c:orientation val="minMax"/>
        </c:scaling>
        <c:delete val="0"/>
        <c:axPos val="l"/>
        <c:majorGridlines/>
        <c:numFmt formatCode="&quot;$&quot;#,##0" sourceLinked="1"/>
        <c:majorTickMark val="out"/>
        <c:minorTickMark val="none"/>
        <c:tickLblPos val="nextTo"/>
        <c:txPr>
          <a:bodyPr/>
          <a:lstStyle/>
          <a:p>
            <a:pPr>
              <a:defRPr sz="1400"/>
            </a:pPr>
            <a:endParaRPr lang="en-US"/>
          </a:p>
        </c:txPr>
        <c:crossAx val="18887326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90"/>
      <c:rotY val="330"/>
      <c:rAngAx val="0"/>
    </c:view3D>
    <c:floor>
      <c:thickness val="0"/>
    </c:floor>
    <c:sideWall>
      <c:thickness val="0"/>
    </c:sideWall>
    <c:backWall>
      <c:thickness val="0"/>
    </c:backWall>
    <c:plotArea>
      <c:layout>
        <c:manualLayout>
          <c:layoutTarget val="inner"/>
          <c:xMode val="edge"/>
          <c:yMode val="edge"/>
          <c:x val="8.4187809109528347E-2"/>
          <c:y val="0.1478214572440795"/>
          <c:w val="0.54677270467666328"/>
          <c:h val="0.63916792843867565"/>
        </c:manualLayout>
      </c:layout>
      <c:pie3DChart>
        <c:varyColors val="1"/>
        <c:dLbls>
          <c:showLegendKey val="0"/>
          <c:showVal val="0"/>
          <c:showCatName val="0"/>
          <c:showSerName val="0"/>
          <c:showPercent val="0"/>
          <c:showBubbleSize val="0"/>
          <c:showLeaderLines val="0"/>
        </c:dLbls>
      </c:pie3DChart>
    </c:plotArea>
    <c:legend>
      <c:legendPos val="r"/>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0"/>
      <c:rotY val="40"/>
      <c:depthPercent val="100"/>
      <c:rAngAx val="1"/>
    </c:view3D>
    <c:floor>
      <c:thickness val="0"/>
    </c:floor>
    <c:sideWall>
      <c:thickness val="0"/>
    </c:sideWall>
    <c:backWall>
      <c:thickness val="0"/>
    </c:backWall>
    <c:plotArea>
      <c:layout>
        <c:manualLayout>
          <c:layoutTarget val="inner"/>
          <c:xMode val="edge"/>
          <c:yMode val="edge"/>
          <c:x val="0.17834944066794153"/>
          <c:y val="0.10187469621852825"/>
          <c:w val="0.71978530766905602"/>
          <c:h val="0.48394151902887139"/>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Sheet1!$A$2:$A$6</c:f>
              <c:strCache>
                <c:ptCount val="4"/>
                <c:pt idx="0">
                  <c:v>Personnel</c:v>
                </c:pt>
                <c:pt idx="1">
                  <c:v>Supplies</c:v>
                </c:pt>
                <c:pt idx="2">
                  <c:v>Misc</c:v>
                </c:pt>
                <c:pt idx="3">
                  <c:v>Capital</c:v>
                </c:pt>
              </c:strCache>
            </c:strRef>
          </c:cat>
          <c:val>
            <c:numRef>
              <c:f>Sheet1!$B$2:$B$6</c:f>
              <c:numCache>
                <c:formatCode>"$"#,##0</c:formatCode>
                <c:ptCount val="5"/>
                <c:pt idx="0">
                  <c:v>324444</c:v>
                </c:pt>
                <c:pt idx="1">
                  <c:v>64000</c:v>
                </c:pt>
                <c:pt idx="2">
                  <c:v>122300</c:v>
                </c:pt>
                <c:pt idx="3">
                  <c:v>23146</c:v>
                </c:pt>
              </c:numCache>
            </c:numRef>
          </c:val>
        </c:ser>
        <c:ser>
          <c:idx val="1"/>
          <c:order val="1"/>
          <c:tx>
            <c:strRef>
              <c:f>Sheet1!$C$1</c:f>
              <c:strCache>
                <c:ptCount val="1"/>
                <c:pt idx="0">
                  <c:v>Actual 2011/2012</c:v>
                </c:pt>
              </c:strCache>
            </c:strRef>
          </c:tx>
          <c:invertIfNegative val="0"/>
          <c:cat>
            <c:strRef>
              <c:f>Sheet1!$A$2:$A$6</c:f>
              <c:strCache>
                <c:ptCount val="4"/>
                <c:pt idx="0">
                  <c:v>Personnel</c:v>
                </c:pt>
                <c:pt idx="1">
                  <c:v>Supplies</c:v>
                </c:pt>
                <c:pt idx="2">
                  <c:v>Misc</c:v>
                </c:pt>
                <c:pt idx="3">
                  <c:v>Capital</c:v>
                </c:pt>
              </c:strCache>
            </c:strRef>
          </c:cat>
          <c:val>
            <c:numRef>
              <c:f>Sheet1!$C$2:$C$6</c:f>
              <c:numCache>
                <c:formatCode>"$"#,##0</c:formatCode>
                <c:ptCount val="5"/>
                <c:pt idx="0">
                  <c:v>335315</c:v>
                </c:pt>
                <c:pt idx="1">
                  <c:v>58500</c:v>
                </c:pt>
                <c:pt idx="2">
                  <c:v>367245</c:v>
                </c:pt>
                <c:pt idx="3">
                  <c:v>32480</c:v>
                </c:pt>
              </c:numCache>
            </c:numRef>
          </c:val>
        </c:ser>
        <c:ser>
          <c:idx val="2"/>
          <c:order val="2"/>
          <c:tx>
            <c:strRef>
              <c:f>Sheet1!$D$1</c:f>
              <c:strCache>
                <c:ptCount val="1"/>
                <c:pt idx="0">
                  <c:v>Actual 2012/2013</c:v>
                </c:pt>
              </c:strCache>
            </c:strRef>
          </c:tx>
          <c:invertIfNegative val="0"/>
          <c:cat>
            <c:strRef>
              <c:f>Sheet1!$A$2:$A$6</c:f>
              <c:strCache>
                <c:ptCount val="4"/>
                <c:pt idx="0">
                  <c:v>Personnel</c:v>
                </c:pt>
                <c:pt idx="1">
                  <c:v>Supplies</c:v>
                </c:pt>
                <c:pt idx="2">
                  <c:v>Misc</c:v>
                </c:pt>
                <c:pt idx="3">
                  <c:v>Capital</c:v>
                </c:pt>
              </c:strCache>
            </c:strRef>
          </c:cat>
          <c:val>
            <c:numRef>
              <c:f>Sheet1!$D$2:$D$6</c:f>
              <c:numCache>
                <c:formatCode>"$"#,##0</c:formatCode>
                <c:ptCount val="5"/>
                <c:pt idx="0">
                  <c:v>306014</c:v>
                </c:pt>
                <c:pt idx="1">
                  <c:v>64000</c:v>
                </c:pt>
                <c:pt idx="2">
                  <c:v>122300</c:v>
                </c:pt>
                <c:pt idx="3">
                  <c:v>29500</c:v>
                </c:pt>
              </c:numCache>
            </c:numRef>
          </c:val>
        </c:ser>
        <c:ser>
          <c:idx val="3"/>
          <c:order val="3"/>
          <c:tx>
            <c:strRef>
              <c:f>Sheet1!$E$1</c:f>
              <c:strCache>
                <c:ptCount val="1"/>
                <c:pt idx="0">
                  <c:v>Budget 2013/2014</c:v>
                </c:pt>
              </c:strCache>
            </c:strRef>
          </c:tx>
          <c:invertIfNegative val="0"/>
          <c:cat>
            <c:strRef>
              <c:f>Sheet1!$A$2:$A$6</c:f>
              <c:strCache>
                <c:ptCount val="4"/>
                <c:pt idx="0">
                  <c:v>Personnel</c:v>
                </c:pt>
                <c:pt idx="1">
                  <c:v>Supplies</c:v>
                </c:pt>
                <c:pt idx="2">
                  <c:v>Misc</c:v>
                </c:pt>
                <c:pt idx="3">
                  <c:v>Capital</c:v>
                </c:pt>
              </c:strCache>
            </c:strRef>
          </c:cat>
          <c:val>
            <c:numRef>
              <c:f>Sheet1!$E$2:$E$6</c:f>
              <c:numCache>
                <c:formatCode>"$"#,##0</c:formatCode>
                <c:ptCount val="5"/>
                <c:pt idx="0">
                  <c:v>306916</c:v>
                </c:pt>
                <c:pt idx="1">
                  <c:v>53500</c:v>
                </c:pt>
                <c:pt idx="2">
                  <c:v>321544</c:v>
                </c:pt>
                <c:pt idx="3">
                  <c:v>21075</c:v>
                </c:pt>
              </c:numCache>
            </c:numRef>
          </c:val>
        </c:ser>
        <c:ser>
          <c:idx val="4"/>
          <c:order val="4"/>
          <c:tx>
            <c:strRef>
              <c:f>Sheet1!$F$1</c:f>
              <c:strCache>
                <c:ptCount val="1"/>
                <c:pt idx="0">
                  <c:v>Proposed 2014/2015</c:v>
                </c:pt>
              </c:strCache>
            </c:strRef>
          </c:tx>
          <c:invertIfNegative val="0"/>
          <c:cat>
            <c:strRef>
              <c:f>Sheet1!$A$2:$A$6</c:f>
              <c:strCache>
                <c:ptCount val="4"/>
                <c:pt idx="0">
                  <c:v>Personnel</c:v>
                </c:pt>
                <c:pt idx="1">
                  <c:v>Supplies</c:v>
                </c:pt>
                <c:pt idx="2">
                  <c:v>Misc</c:v>
                </c:pt>
                <c:pt idx="3">
                  <c:v>Capital</c:v>
                </c:pt>
              </c:strCache>
            </c:strRef>
          </c:cat>
          <c:val>
            <c:numRef>
              <c:f>Sheet1!$F$2:$F$6</c:f>
              <c:numCache>
                <c:formatCode>"$"#,##0</c:formatCode>
                <c:ptCount val="5"/>
                <c:pt idx="0">
                  <c:v>338511</c:v>
                </c:pt>
                <c:pt idx="1">
                  <c:v>74200</c:v>
                </c:pt>
                <c:pt idx="2">
                  <c:v>331595</c:v>
                </c:pt>
                <c:pt idx="3">
                  <c:v>37075</c:v>
                </c:pt>
              </c:numCache>
            </c:numRef>
          </c:val>
        </c:ser>
        <c:dLbls>
          <c:showLegendKey val="0"/>
          <c:showVal val="0"/>
          <c:showCatName val="0"/>
          <c:showSerName val="0"/>
          <c:showPercent val="0"/>
          <c:showBubbleSize val="0"/>
        </c:dLbls>
        <c:gapWidth val="150"/>
        <c:shape val="box"/>
        <c:axId val="189635032"/>
        <c:axId val="189635424"/>
        <c:axId val="0"/>
      </c:bar3DChart>
      <c:catAx>
        <c:axId val="189635032"/>
        <c:scaling>
          <c:orientation val="minMax"/>
        </c:scaling>
        <c:delete val="0"/>
        <c:axPos val="b"/>
        <c:numFmt formatCode="General" sourceLinked="0"/>
        <c:majorTickMark val="out"/>
        <c:minorTickMark val="none"/>
        <c:tickLblPos val="nextTo"/>
        <c:spPr>
          <a:ln w="9525"/>
        </c:spPr>
        <c:txPr>
          <a:bodyPr rot="-1500000" vert="horz" anchor="ctr" anchorCtr="1"/>
          <a:lstStyle/>
          <a:p>
            <a:pPr>
              <a:defRPr sz="1200"/>
            </a:pPr>
            <a:endParaRPr lang="en-US"/>
          </a:p>
        </c:txPr>
        <c:crossAx val="189635424"/>
        <c:crosses val="autoZero"/>
        <c:auto val="0"/>
        <c:lblAlgn val="ctr"/>
        <c:lblOffset val="100"/>
        <c:noMultiLvlLbl val="0"/>
      </c:catAx>
      <c:valAx>
        <c:axId val="189635424"/>
        <c:scaling>
          <c:orientation val="minMax"/>
        </c:scaling>
        <c:delete val="0"/>
        <c:axPos val="l"/>
        <c:majorGridlines/>
        <c:numFmt formatCode="&quot;$&quot;#,##0" sourceLinked="1"/>
        <c:majorTickMark val="out"/>
        <c:minorTickMark val="none"/>
        <c:tickLblPos val="nextTo"/>
        <c:txPr>
          <a:bodyPr/>
          <a:lstStyle/>
          <a:p>
            <a:pPr>
              <a:defRPr sz="1200" baseline="0"/>
            </a:pPr>
            <a:endParaRPr lang="en-US"/>
          </a:p>
        </c:txPr>
        <c:crossAx val="189635032"/>
        <c:crosses val="autoZero"/>
        <c:crossBetween val="between"/>
      </c:valAx>
    </c:plotArea>
    <c:legend>
      <c:legendPos val="b"/>
      <c:layout>
        <c:manualLayout>
          <c:xMode val="edge"/>
          <c:yMode val="edge"/>
          <c:x val="0"/>
          <c:y val="0.72635744750656173"/>
          <c:w val="0.99747264284272164"/>
          <c:h val="0.25772820064158647"/>
        </c:manualLayout>
      </c:layout>
      <c:overlay val="0"/>
      <c:txPr>
        <a:bodyPr/>
        <a:lstStyle/>
        <a:p>
          <a:pPr>
            <a:defRPr sz="1200"/>
          </a:pPr>
          <a:endParaRPr lang="en-US"/>
        </a:p>
      </c:txPr>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20"/>
      <c:rAngAx val="0"/>
    </c:view3D>
    <c:floor>
      <c:thickness val="0"/>
    </c:floor>
    <c:sideWall>
      <c:thickness val="0"/>
    </c:sideWall>
    <c:backWall>
      <c:thickness val="0"/>
    </c:backWall>
    <c:plotArea>
      <c:layout>
        <c:manualLayout>
          <c:layoutTarget val="inner"/>
          <c:xMode val="edge"/>
          <c:yMode val="edge"/>
          <c:x val="7.0061043505925402E-2"/>
          <c:y val="0.11426438165817512"/>
          <c:w val="0.56671498449057645"/>
          <c:h val="0.81382417786012062"/>
        </c:manualLayout>
      </c:layout>
      <c:pie3DChart>
        <c:varyColors val="1"/>
        <c:dLbls>
          <c:showLegendKey val="0"/>
          <c:showVal val="0"/>
          <c:showCatName val="0"/>
          <c:showSerName val="0"/>
          <c:showPercent val="0"/>
          <c:showBubbleSize val="0"/>
          <c:showLeaderLines val="0"/>
        </c:dLbls>
      </c:pie3D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21073955178679585"/>
          <c:y val="3.6038126813095733E-2"/>
          <c:w val="0.76105532000807585"/>
          <c:h val="0.52393516599898693"/>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Sheet1!$A$2:$A$6</c:f>
              <c:strCache>
                <c:ptCount val="4"/>
                <c:pt idx="0">
                  <c:v>Personnel</c:v>
                </c:pt>
                <c:pt idx="1">
                  <c:v>Supplies</c:v>
                </c:pt>
                <c:pt idx="2">
                  <c:v>Misc</c:v>
                </c:pt>
                <c:pt idx="3">
                  <c:v>Capital</c:v>
                </c:pt>
              </c:strCache>
            </c:strRef>
          </c:cat>
          <c:val>
            <c:numRef>
              <c:f>Sheet1!$B$2:$B$6</c:f>
              <c:numCache>
                <c:formatCode>"$"#,##0</c:formatCode>
                <c:ptCount val="5"/>
                <c:pt idx="0">
                  <c:v>767266</c:v>
                </c:pt>
                <c:pt idx="1">
                  <c:v>94057</c:v>
                </c:pt>
                <c:pt idx="2">
                  <c:v>13000</c:v>
                </c:pt>
                <c:pt idx="3">
                  <c:v>105367</c:v>
                </c:pt>
              </c:numCache>
            </c:numRef>
          </c:val>
        </c:ser>
        <c:ser>
          <c:idx val="1"/>
          <c:order val="1"/>
          <c:tx>
            <c:strRef>
              <c:f>Sheet1!$C$1</c:f>
              <c:strCache>
                <c:ptCount val="1"/>
                <c:pt idx="0">
                  <c:v>Actual 2011/2012</c:v>
                </c:pt>
              </c:strCache>
            </c:strRef>
          </c:tx>
          <c:spPr>
            <a:solidFill>
              <a:schemeClr val="accent2"/>
            </a:solidFill>
          </c:spPr>
          <c:invertIfNegative val="0"/>
          <c:cat>
            <c:strRef>
              <c:f>Sheet1!$A$2:$A$6</c:f>
              <c:strCache>
                <c:ptCount val="4"/>
                <c:pt idx="0">
                  <c:v>Personnel</c:v>
                </c:pt>
                <c:pt idx="1">
                  <c:v>Supplies</c:v>
                </c:pt>
                <c:pt idx="2">
                  <c:v>Misc</c:v>
                </c:pt>
                <c:pt idx="3">
                  <c:v>Capital</c:v>
                </c:pt>
              </c:strCache>
            </c:strRef>
          </c:cat>
          <c:val>
            <c:numRef>
              <c:f>Sheet1!$C$2:$C$6</c:f>
              <c:numCache>
                <c:formatCode>"$"#,##0</c:formatCode>
                <c:ptCount val="5"/>
                <c:pt idx="0">
                  <c:v>784300</c:v>
                </c:pt>
                <c:pt idx="1">
                  <c:v>78075</c:v>
                </c:pt>
                <c:pt idx="2">
                  <c:v>15000</c:v>
                </c:pt>
                <c:pt idx="3">
                  <c:v>33300</c:v>
                </c:pt>
              </c:numCache>
            </c:numRef>
          </c:val>
        </c:ser>
        <c:ser>
          <c:idx val="2"/>
          <c:order val="2"/>
          <c:tx>
            <c:strRef>
              <c:f>Sheet1!$D$1</c:f>
              <c:strCache>
                <c:ptCount val="1"/>
                <c:pt idx="0">
                  <c:v>Actual 2012/2013</c:v>
                </c:pt>
              </c:strCache>
            </c:strRef>
          </c:tx>
          <c:invertIfNegative val="0"/>
          <c:cat>
            <c:strRef>
              <c:f>Sheet1!$A$2:$A$6</c:f>
              <c:strCache>
                <c:ptCount val="4"/>
                <c:pt idx="0">
                  <c:v>Personnel</c:v>
                </c:pt>
                <c:pt idx="1">
                  <c:v>Supplies</c:v>
                </c:pt>
                <c:pt idx="2">
                  <c:v>Misc</c:v>
                </c:pt>
                <c:pt idx="3">
                  <c:v>Capital</c:v>
                </c:pt>
              </c:strCache>
            </c:strRef>
          </c:cat>
          <c:val>
            <c:numRef>
              <c:f>Sheet1!$D$2:$D$6</c:f>
              <c:numCache>
                <c:formatCode>"$"#,##0</c:formatCode>
                <c:ptCount val="5"/>
                <c:pt idx="0">
                  <c:v>775700</c:v>
                </c:pt>
                <c:pt idx="1">
                  <c:v>94075</c:v>
                </c:pt>
                <c:pt idx="2">
                  <c:v>13000</c:v>
                </c:pt>
                <c:pt idx="3">
                  <c:v>59400</c:v>
                </c:pt>
              </c:numCache>
            </c:numRef>
          </c:val>
        </c:ser>
        <c:ser>
          <c:idx val="3"/>
          <c:order val="3"/>
          <c:tx>
            <c:strRef>
              <c:f>Sheet1!$E$1</c:f>
              <c:strCache>
                <c:ptCount val="1"/>
                <c:pt idx="0">
                  <c:v>Budget 2013/2014</c:v>
                </c:pt>
              </c:strCache>
            </c:strRef>
          </c:tx>
          <c:spPr>
            <a:solidFill>
              <a:srgbClr val="8064A2">
                <a:lumMod val="75000"/>
              </a:srgbClr>
            </a:solidFill>
          </c:spPr>
          <c:invertIfNegative val="0"/>
          <c:cat>
            <c:strRef>
              <c:f>Sheet1!$A$2:$A$6</c:f>
              <c:strCache>
                <c:ptCount val="4"/>
                <c:pt idx="0">
                  <c:v>Personnel</c:v>
                </c:pt>
                <c:pt idx="1">
                  <c:v>Supplies</c:v>
                </c:pt>
                <c:pt idx="2">
                  <c:v>Misc</c:v>
                </c:pt>
                <c:pt idx="3">
                  <c:v>Capital</c:v>
                </c:pt>
              </c:strCache>
            </c:strRef>
          </c:cat>
          <c:val>
            <c:numRef>
              <c:f>Sheet1!$E$2:$E$6</c:f>
              <c:numCache>
                <c:formatCode>"$"#,##0</c:formatCode>
                <c:ptCount val="5"/>
                <c:pt idx="0">
                  <c:v>765713</c:v>
                </c:pt>
                <c:pt idx="1">
                  <c:v>82875</c:v>
                </c:pt>
                <c:pt idx="2">
                  <c:v>11100</c:v>
                </c:pt>
                <c:pt idx="3">
                  <c:v>21900</c:v>
                </c:pt>
              </c:numCache>
            </c:numRef>
          </c:val>
        </c:ser>
        <c:ser>
          <c:idx val="4"/>
          <c:order val="4"/>
          <c:tx>
            <c:strRef>
              <c:f>Sheet1!$F$1</c:f>
              <c:strCache>
                <c:ptCount val="1"/>
                <c:pt idx="0">
                  <c:v>Proposed 2014/2015</c:v>
                </c:pt>
              </c:strCache>
            </c:strRef>
          </c:tx>
          <c:invertIfNegative val="0"/>
          <c:cat>
            <c:strRef>
              <c:f>Sheet1!$A$2:$A$6</c:f>
              <c:strCache>
                <c:ptCount val="4"/>
                <c:pt idx="0">
                  <c:v>Personnel</c:v>
                </c:pt>
                <c:pt idx="1">
                  <c:v>Supplies</c:v>
                </c:pt>
                <c:pt idx="2">
                  <c:v>Misc</c:v>
                </c:pt>
                <c:pt idx="3">
                  <c:v>Capital</c:v>
                </c:pt>
              </c:strCache>
            </c:strRef>
          </c:cat>
          <c:val>
            <c:numRef>
              <c:f>Sheet1!$F$2:$F$6</c:f>
              <c:numCache>
                <c:formatCode>"$"#,##0</c:formatCode>
                <c:ptCount val="5"/>
                <c:pt idx="0">
                  <c:v>788617</c:v>
                </c:pt>
                <c:pt idx="1">
                  <c:v>85450</c:v>
                </c:pt>
                <c:pt idx="2">
                  <c:v>500</c:v>
                </c:pt>
                <c:pt idx="3">
                  <c:v>27262</c:v>
                </c:pt>
              </c:numCache>
            </c:numRef>
          </c:val>
        </c:ser>
        <c:dLbls>
          <c:showLegendKey val="0"/>
          <c:showVal val="0"/>
          <c:showCatName val="0"/>
          <c:showSerName val="0"/>
          <c:showPercent val="0"/>
          <c:showBubbleSize val="0"/>
        </c:dLbls>
        <c:gapWidth val="150"/>
        <c:shape val="box"/>
        <c:axId val="191840544"/>
        <c:axId val="191840936"/>
        <c:axId val="0"/>
      </c:bar3DChart>
      <c:catAx>
        <c:axId val="191840544"/>
        <c:scaling>
          <c:orientation val="minMax"/>
        </c:scaling>
        <c:delete val="0"/>
        <c:axPos val="b"/>
        <c:numFmt formatCode="General" sourceLinked="0"/>
        <c:majorTickMark val="out"/>
        <c:minorTickMark val="none"/>
        <c:tickLblPos val="nextTo"/>
        <c:txPr>
          <a:bodyPr rot="-1500000"/>
          <a:lstStyle/>
          <a:p>
            <a:pPr>
              <a:defRPr sz="1200"/>
            </a:pPr>
            <a:endParaRPr lang="en-US"/>
          </a:p>
        </c:txPr>
        <c:crossAx val="191840936"/>
        <c:crosses val="autoZero"/>
        <c:auto val="1"/>
        <c:lblAlgn val="ctr"/>
        <c:lblOffset val="100"/>
        <c:noMultiLvlLbl val="0"/>
      </c:catAx>
      <c:valAx>
        <c:axId val="191840936"/>
        <c:scaling>
          <c:orientation val="minMax"/>
        </c:scaling>
        <c:delete val="0"/>
        <c:axPos val="l"/>
        <c:majorGridlines/>
        <c:numFmt formatCode="&quot;$&quot;#,##0" sourceLinked="1"/>
        <c:majorTickMark val="out"/>
        <c:minorTickMark val="none"/>
        <c:tickLblPos val="nextTo"/>
        <c:txPr>
          <a:bodyPr/>
          <a:lstStyle/>
          <a:p>
            <a:pPr>
              <a:defRPr sz="1200"/>
            </a:pPr>
            <a:endParaRPr lang="en-US"/>
          </a:p>
        </c:txPr>
        <c:crossAx val="191840544"/>
        <c:crosses val="autoZero"/>
        <c:crossBetween val="between"/>
        <c:majorUnit val="100000"/>
      </c:valAx>
    </c:plotArea>
    <c:legend>
      <c:legendPos val="b"/>
      <c:layout>
        <c:manualLayout>
          <c:xMode val="edge"/>
          <c:yMode val="edge"/>
          <c:x val="6.0915606703008281E-2"/>
          <c:y val="0.82600267071879185"/>
          <c:w val="0.88842519685039367"/>
          <c:h val="0.11551779711746558"/>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80"/>
      <c:rAngAx val="0"/>
    </c:view3D>
    <c:floor>
      <c:thickness val="0"/>
    </c:floor>
    <c:sideWall>
      <c:thickness val="0"/>
    </c:sideWall>
    <c:backWall>
      <c:thickness val="0"/>
    </c:backWall>
    <c:plotArea>
      <c:layout>
        <c:manualLayout>
          <c:layoutTarget val="inner"/>
          <c:xMode val="edge"/>
          <c:yMode val="edge"/>
          <c:x val="7.0061043505925402E-2"/>
          <c:y val="0.11426438165817512"/>
          <c:w val="0.56671498449057678"/>
          <c:h val="0.81382417786012062"/>
        </c:manualLayout>
      </c:layout>
      <c:pie3DChart>
        <c:varyColors val="1"/>
        <c:dLbls>
          <c:showLegendKey val="0"/>
          <c:showVal val="0"/>
          <c:showCatName val="0"/>
          <c:showSerName val="0"/>
          <c:showPercent val="0"/>
          <c:showBubbleSize val="0"/>
          <c:showLeaderLines val="0"/>
        </c:dLbls>
      </c:pie3D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976519281243689"/>
          <c:y val="3.5416787812649973E-2"/>
          <c:w val="0.79202967898243481"/>
          <c:h val="0.51490169130728836"/>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Sheet1!$A$2:$A$6</c:f>
              <c:strCache>
                <c:ptCount val="4"/>
                <c:pt idx="0">
                  <c:v>Personnel</c:v>
                </c:pt>
                <c:pt idx="1">
                  <c:v>Supplies</c:v>
                </c:pt>
                <c:pt idx="2">
                  <c:v>Misc</c:v>
                </c:pt>
                <c:pt idx="3">
                  <c:v>Capital</c:v>
                </c:pt>
              </c:strCache>
            </c:strRef>
          </c:cat>
          <c:val>
            <c:numRef>
              <c:f>Sheet1!$B$2:$B$6</c:f>
              <c:numCache>
                <c:formatCode>"$"#,##0</c:formatCode>
                <c:ptCount val="5"/>
                <c:pt idx="0">
                  <c:v>21341</c:v>
                </c:pt>
                <c:pt idx="1">
                  <c:v>33053</c:v>
                </c:pt>
                <c:pt idx="2">
                  <c:v>4593</c:v>
                </c:pt>
                <c:pt idx="3">
                  <c:v>3821</c:v>
                </c:pt>
              </c:numCache>
            </c:numRef>
          </c:val>
        </c:ser>
        <c:ser>
          <c:idx val="1"/>
          <c:order val="1"/>
          <c:tx>
            <c:strRef>
              <c:f>Sheet1!$C$1</c:f>
              <c:strCache>
                <c:ptCount val="1"/>
                <c:pt idx="0">
                  <c:v>Actual 2011/2012</c:v>
                </c:pt>
              </c:strCache>
            </c:strRef>
          </c:tx>
          <c:invertIfNegative val="0"/>
          <c:cat>
            <c:strRef>
              <c:f>Sheet1!$A$2:$A$6</c:f>
              <c:strCache>
                <c:ptCount val="4"/>
                <c:pt idx="0">
                  <c:v>Personnel</c:v>
                </c:pt>
                <c:pt idx="1">
                  <c:v>Supplies</c:v>
                </c:pt>
                <c:pt idx="2">
                  <c:v>Misc</c:v>
                </c:pt>
                <c:pt idx="3">
                  <c:v>Capital</c:v>
                </c:pt>
              </c:strCache>
            </c:strRef>
          </c:cat>
          <c:val>
            <c:numRef>
              <c:f>Sheet1!$C$2:$C$6</c:f>
              <c:numCache>
                <c:formatCode>"$"#,##0</c:formatCode>
                <c:ptCount val="5"/>
                <c:pt idx="0">
                  <c:v>26500</c:v>
                </c:pt>
                <c:pt idx="1">
                  <c:v>32500</c:v>
                </c:pt>
                <c:pt idx="2">
                  <c:v>4600</c:v>
                </c:pt>
                <c:pt idx="3">
                  <c:v>15100</c:v>
                </c:pt>
              </c:numCache>
            </c:numRef>
          </c:val>
        </c:ser>
        <c:ser>
          <c:idx val="2"/>
          <c:order val="2"/>
          <c:tx>
            <c:strRef>
              <c:f>Sheet1!$D$1</c:f>
              <c:strCache>
                <c:ptCount val="1"/>
                <c:pt idx="0">
                  <c:v>Actual 2012/2013</c:v>
                </c:pt>
              </c:strCache>
            </c:strRef>
          </c:tx>
          <c:invertIfNegative val="0"/>
          <c:cat>
            <c:strRef>
              <c:f>Sheet1!$A$2:$A$6</c:f>
              <c:strCache>
                <c:ptCount val="4"/>
                <c:pt idx="0">
                  <c:v>Personnel</c:v>
                </c:pt>
                <c:pt idx="1">
                  <c:v>Supplies</c:v>
                </c:pt>
                <c:pt idx="2">
                  <c:v>Misc</c:v>
                </c:pt>
                <c:pt idx="3">
                  <c:v>Capital</c:v>
                </c:pt>
              </c:strCache>
            </c:strRef>
          </c:cat>
          <c:val>
            <c:numRef>
              <c:f>Sheet1!$D$2:$D$6</c:f>
              <c:numCache>
                <c:formatCode>"$"#,##0</c:formatCode>
                <c:ptCount val="5"/>
                <c:pt idx="0">
                  <c:v>26865</c:v>
                </c:pt>
                <c:pt idx="1">
                  <c:v>32750</c:v>
                </c:pt>
                <c:pt idx="2">
                  <c:v>9800</c:v>
                </c:pt>
                <c:pt idx="3">
                  <c:v>14900</c:v>
                </c:pt>
              </c:numCache>
            </c:numRef>
          </c:val>
        </c:ser>
        <c:ser>
          <c:idx val="3"/>
          <c:order val="3"/>
          <c:tx>
            <c:strRef>
              <c:f>Sheet1!$E$1</c:f>
              <c:strCache>
                <c:ptCount val="1"/>
                <c:pt idx="0">
                  <c:v>Budget 2013/2014</c:v>
                </c:pt>
              </c:strCache>
            </c:strRef>
          </c:tx>
          <c:invertIfNegative val="0"/>
          <c:cat>
            <c:strRef>
              <c:f>Sheet1!$A$2:$A$6</c:f>
              <c:strCache>
                <c:ptCount val="4"/>
                <c:pt idx="0">
                  <c:v>Personnel</c:v>
                </c:pt>
                <c:pt idx="1">
                  <c:v>Supplies</c:v>
                </c:pt>
                <c:pt idx="2">
                  <c:v>Misc</c:v>
                </c:pt>
                <c:pt idx="3">
                  <c:v>Capital</c:v>
                </c:pt>
              </c:strCache>
            </c:strRef>
          </c:cat>
          <c:val>
            <c:numRef>
              <c:f>Sheet1!$E$2:$E$6</c:f>
              <c:numCache>
                <c:formatCode>"$"#,##0</c:formatCode>
                <c:ptCount val="5"/>
                <c:pt idx="0">
                  <c:v>23975</c:v>
                </c:pt>
                <c:pt idx="1">
                  <c:v>30550</c:v>
                </c:pt>
                <c:pt idx="2">
                  <c:v>8300</c:v>
                </c:pt>
                <c:pt idx="3">
                  <c:v>12900</c:v>
                </c:pt>
              </c:numCache>
            </c:numRef>
          </c:val>
        </c:ser>
        <c:ser>
          <c:idx val="4"/>
          <c:order val="4"/>
          <c:tx>
            <c:strRef>
              <c:f>Sheet1!$F$1</c:f>
              <c:strCache>
                <c:ptCount val="1"/>
                <c:pt idx="0">
                  <c:v>Proposed 2014/2015</c:v>
                </c:pt>
              </c:strCache>
            </c:strRef>
          </c:tx>
          <c:invertIfNegative val="0"/>
          <c:cat>
            <c:strRef>
              <c:f>Sheet1!$A$2:$A$6</c:f>
              <c:strCache>
                <c:ptCount val="4"/>
                <c:pt idx="0">
                  <c:v>Personnel</c:v>
                </c:pt>
                <c:pt idx="1">
                  <c:v>Supplies</c:v>
                </c:pt>
                <c:pt idx="2">
                  <c:v>Misc</c:v>
                </c:pt>
                <c:pt idx="3">
                  <c:v>Capital</c:v>
                </c:pt>
              </c:strCache>
            </c:strRef>
          </c:cat>
          <c:val>
            <c:numRef>
              <c:f>Sheet1!$F$2:$F$6</c:f>
              <c:numCache>
                <c:formatCode>"$"#,##0</c:formatCode>
                <c:ptCount val="5"/>
                <c:pt idx="0">
                  <c:v>27460</c:v>
                </c:pt>
                <c:pt idx="1">
                  <c:v>34750</c:v>
                </c:pt>
                <c:pt idx="2">
                  <c:v>4800</c:v>
                </c:pt>
                <c:pt idx="3">
                  <c:v>10350</c:v>
                </c:pt>
              </c:numCache>
            </c:numRef>
          </c:val>
        </c:ser>
        <c:dLbls>
          <c:showLegendKey val="0"/>
          <c:showVal val="0"/>
          <c:showCatName val="0"/>
          <c:showSerName val="0"/>
          <c:showPercent val="0"/>
          <c:showBubbleSize val="0"/>
        </c:dLbls>
        <c:gapWidth val="150"/>
        <c:shape val="box"/>
        <c:axId val="191842112"/>
        <c:axId val="191842504"/>
        <c:axId val="0"/>
      </c:bar3DChart>
      <c:catAx>
        <c:axId val="191842112"/>
        <c:scaling>
          <c:orientation val="minMax"/>
        </c:scaling>
        <c:delete val="0"/>
        <c:axPos val="b"/>
        <c:numFmt formatCode="General" sourceLinked="0"/>
        <c:majorTickMark val="out"/>
        <c:minorTickMark val="none"/>
        <c:tickLblPos val="nextTo"/>
        <c:txPr>
          <a:bodyPr rot="-1500000"/>
          <a:lstStyle/>
          <a:p>
            <a:pPr>
              <a:defRPr sz="1200"/>
            </a:pPr>
            <a:endParaRPr lang="en-US"/>
          </a:p>
        </c:txPr>
        <c:crossAx val="191842504"/>
        <c:crosses val="autoZero"/>
        <c:auto val="1"/>
        <c:lblAlgn val="ctr"/>
        <c:lblOffset val="100"/>
        <c:noMultiLvlLbl val="0"/>
      </c:catAx>
      <c:valAx>
        <c:axId val="191842504"/>
        <c:scaling>
          <c:orientation val="minMax"/>
          <c:max val="50000"/>
          <c:min val="0"/>
        </c:scaling>
        <c:delete val="0"/>
        <c:axPos val="l"/>
        <c:majorGridlines/>
        <c:numFmt formatCode="&quot;$&quot;#,##0" sourceLinked="1"/>
        <c:majorTickMark val="out"/>
        <c:minorTickMark val="none"/>
        <c:tickLblPos val="nextTo"/>
        <c:txPr>
          <a:bodyPr/>
          <a:lstStyle/>
          <a:p>
            <a:pPr>
              <a:defRPr sz="1200"/>
            </a:pPr>
            <a:endParaRPr lang="en-US"/>
          </a:p>
        </c:txPr>
        <c:crossAx val="191842112"/>
        <c:crosses val="autoZero"/>
        <c:crossBetween val="between"/>
        <c:majorUnit val="10000"/>
      </c:valAx>
    </c:plotArea>
    <c:legend>
      <c:legendPos val="b"/>
      <c:layout>
        <c:manualLayout>
          <c:xMode val="edge"/>
          <c:yMode val="edge"/>
          <c:x val="4.8095093882495457E-2"/>
          <c:y val="0.8290025859812169"/>
          <c:w val="0.88842519685039367"/>
          <c:h val="0.1135261366472388"/>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10"/>
      <c:rAngAx val="0"/>
    </c:view3D>
    <c:floor>
      <c:thickness val="0"/>
    </c:floor>
    <c:sideWall>
      <c:thickness val="0"/>
    </c:sideWall>
    <c:backWall>
      <c:thickness val="0"/>
    </c:backWall>
    <c:plotArea>
      <c:layout>
        <c:manualLayout>
          <c:layoutTarget val="inner"/>
          <c:xMode val="edge"/>
          <c:yMode val="edge"/>
          <c:x val="0.10165344692990499"/>
          <c:y val="6.2036277750088527E-2"/>
          <c:w val="0.54677261731512616"/>
          <c:h val="0.66696708598520649"/>
        </c:manualLayout>
      </c:layout>
      <c:pie3DChart>
        <c:varyColors val="1"/>
        <c:dLbls>
          <c:showLegendKey val="0"/>
          <c:showVal val="0"/>
          <c:showCatName val="0"/>
          <c:showSerName val="0"/>
          <c:showPercent val="0"/>
          <c:showBubbleSize val="0"/>
          <c:showLeaderLines val="0"/>
        </c:dLbls>
      </c:pie3DChart>
    </c:plotArea>
    <c:legend>
      <c:legendPos val="r"/>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6523339390268521"/>
          <c:y val="4.3949921259842518E-2"/>
          <c:w val="0.74059277205733909"/>
          <c:h val="0.52875023622047246"/>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Sheet1!$A$2:$A$6</c:f>
              <c:strCache>
                <c:ptCount val="4"/>
                <c:pt idx="0">
                  <c:v>Personnel</c:v>
                </c:pt>
                <c:pt idx="1">
                  <c:v>Supplies</c:v>
                </c:pt>
                <c:pt idx="2">
                  <c:v>Misc</c:v>
                </c:pt>
                <c:pt idx="3">
                  <c:v>Capital</c:v>
                </c:pt>
              </c:strCache>
            </c:strRef>
          </c:cat>
          <c:val>
            <c:numRef>
              <c:f>Sheet1!$B$2:$B$6</c:f>
              <c:numCache>
                <c:formatCode>"$"#,##0</c:formatCode>
                <c:ptCount val="5"/>
                <c:pt idx="0">
                  <c:v>62419</c:v>
                </c:pt>
                <c:pt idx="1">
                  <c:v>11071</c:v>
                </c:pt>
                <c:pt idx="2">
                  <c:v>233</c:v>
                </c:pt>
                <c:pt idx="3">
                  <c:v>5138</c:v>
                </c:pt>
              </c:numCache>
            </c:numRef>
          </c:val>
        </c:ser>
        <c:ser>
          <c:idx val="1"/>
          <c:order val="1"/>
          <c:tx>
            <c:strRef>
              <c:f>Sheet1!$C$1</c:f>
              <c:strCache>
                <c:ptCount val="1"/>
                <c:pt idx="0">
                  <c:v>Actual 2011/2012</c:v>
                </c:pt>
              </c:strCache>
            </c:strRef>
          </c:tx>
          <c:invertIfNegative val="0"/>
          <c:cat>
            <c:strRef>
              <c:f>Sheet1!$A$2:$A$6</c:f>
              <c:strCache>
                <c:ptCount val="4"/>
                <c:pt idx="0">
                  <c:v>Personnel</c:v>
                </c:pt>
                <c:pt idx="1">
                  <c:v>Supplies</c:v>
                </c:pt>
                <c:pt idx="2">
                  <c:v>Misc</c:v>
                </c:pt>
                <c:pt idx="3">
                  <c:v>Capital</c:v>
                </c:pt>
              </c:strCache>
            </c:strRef>
          </c:cat>
          <c:val>
            <c:numRef>
              <c:f>Sheet1!$C$2:$C$6</c:f>
              <c:numCache>
                <c:formatCode>"$"#,##0</c:formatCode>
                <c:ptCount val="5"/>
                <c:pt idx="0">
                  <c:v>78664</c:v>
                </c:pt>
                <c:pt idx="1">
                  <c:v>11550</c:v>
                </c:pt>
                <c:pt idx="2">
                  <c:v>250</c:v>
                </c:pt>
                <c:pt idx="3">
                  <c:v>8000</c:v>
                </c:pt>
              </c:numCache>
            </c:numRef>
          </c:val>
        </c:ser>
        <c:ser>
          <c:idx val="2"/>
          <c:order val="2"/>
          <c:tx>
            <c:strRef>
              <c:f>Sheet1!$D$1</c:f>
              <c:strCache>
                <c:ptCount val="1"/>
                <c:pt idx="0">
                  <c:v>Actual 2012/2013</c:v>
                </c:pt>
              </c:strCache>
            </c:strRef>
          </c:tx>
          <c:invertIfNegative val="0"/>
          <c:cat>
            <c:strRef>
              <c:f>Sheet1!$A$2:$A$6</c:f>
              <c:strCache>
                <c:ptCount val="4"/>
                <c:pt idx="0">
                  <c:v>Personnel</c:v>
                </c:pt>
                <c:pt idx="1">
                  <c:v>Supplies</c:v>
                </c:pt>
                <c:pt idx="2">
                  <c:v>Misc</c:v>
                </c:pt>
                <c:pt idx="3">
                  <c:v>Capital</c:v>
                </c:pt>
              </c:strCache>
            </c:strRef>
          </c:cat>
          <c:val>
            <c:numRef>
              <c:f>Sheet1!$D$2:$D$6</c:f>
              <c:numCache>
                <c:formatCode>"$"#,##0</c:formatCode>
                <c:ptCount val="5"/>
                <c:pt idx="0">
                  <c:v>67050</c:v>
                </c:pt>
                <c:pt idx="1">
                  <c:v>11175</c:v>
                </c:pt>
                <c:pt idx="2">
                  <c:v>233</c:v>
                </c:pt>
                <c:pt idx="3">
                  <c:v>7000</c:v>
                </c:pt>
              </c:numCache>
            </c:numRef>
          </c:val>
        </c:ser>
        <c:ser>
          <c:idx val="3"/>
          <c:order val="3"/>
          <c:tx>
            <c:strRef>
              <c:f>Sheet1!$E$1</c:f>
              <c:strCache>
                <c:ptCount val="1"/>
                <c:pt idx="0">
                  <c:v>Budget 2013/2014</c:v>
                </c:pt>
              </c:strCache>
            </c:strRef>
          </c:tx>
          <c:invertIfNegative val="0"/>
          <c:cat>
            <c:strRef>
              <c:f>Sheet1!$A$2:$A$6</c:f>
              <c:strCache>
                <c:ptCount val="4"/>
                <c:pt idx="0">
                  <c:v>Personnel</c:v>
                </c:pt>
                <c:pt idx="1">
                  <c:v>Supplies</c:v>
                </c:pt>
                <c:pt idx="2">
                  <c:v>Misc</c:v>
                </c:pt>
                <c:pt idx="3">
                  <c:v>Capital</c:v>
                </c:pt>
              </c:strCache>
            </c:strRef>
          </c:cat>
          <c:val>
            <c:numRef>
              <c:f>Sheet1!$E$2:$E$6</c:f>
              <c:numCache>
                <c:formatCode>"$"#,##0</c:formatCode>
                <c:ptCount val="5"/>
                <c:pt idx="0">
                  <c:v>53564</c:v>
                </c:pt>
                <c:pt idx="1">
                  <c:v>9925</c:v>
                </c:pt>
                <c:pt idx="2">
                  <c:v>500</c:v>
                </c:pt>
                <c:pt idx="3">
                  <c:v>4000</c:v>
                </c:pt>
              </c:numCache>
            </c:numRef>
          </c:val>
        </c:ser>
        <c:ser>
          <c:idx val="4"/>
          <c:order val="4"/>
          <c:tx>
            <c:strRef>
              <c:f>Sheet1!$F$1</c:f>
              <c:strCache>
                <c:ptCount val="1"/>
                <c:pt idx="0">
                  <c:v>Proposed 2014/2015</c:v>
                </c:pt>
              </c:strCache>
            </c:strRef>
          </c:tx>
          <c:invertIfNegative val="0"/>
          <c:cat>
            <c:strRef>
              <c:f>Sheet1!$A$2:$A$6</c:f>
              <c:strCache>
                <c:ptCount val="4"/>
                <c:pt idx="0">
                  <c:v>Personnel</c:v>
                </c:pt>
                <c:pt idx="1">
                  <c:v>Supplies</c:v>
                </c:pt>
                <c:pt idx="2">
                  <c:v>Misc</c:v>
                </c:pt>
                <c:pt idx="3">
                  <c:v>Capital</c:v>
                </c:pt>
              </c:strCache>
            </c:strRef>
          </c:cat>
          <c:val>
            <c:numRef>
              <c:f>Sheet1!$F$2:$F$6</c:f>
              <c:numCache>
                <c:formatCode>"$"#,##0</c:formatCode>
                <c:ptCount val="5"/>
                <c:pt idx="0">
                  <c:v>51454</c:v>
                </c:pt>
                <c:pt idx="1">
                  <c:v>9925</c:v>
                </c:pt>
                <c:pt idx="2">
                  <c:v>500</c:v>
                </c:pt>
                <c:pt idx="3">
                  <c:v>6000</c:v>
                </c:pt>
              </c:numCache>
            </c:numRef>
          </c:val>
        </c:ser>
        <c:dLbls>
          <c:showLegendKey val="0"/>
          <c:showVal val="0"/>
          <c:showCatName val="0"/>
          <c:showSerName val="0"/>
          <c:showPercent val="0"/>
          <c:showBubbleSize val="0"/>
        </c:dLbls>
        <c:gapWidth val="150"/>
        <c:shape val="box"/>
        <c:axId val="192413568"/>
        <c:axId val="192413960"/>
        <c:axId val="0"/>
      </c:bar3DChart>
      <c:catAx>
        <c:axId val="192413568"/>
        <c:scaling>
          <c:orientation val="minMax"/>
        </c:scaling>
        <c:delete val="0"/>
        <c:axPos val="b"/>
        <c:numFmt formatCode="General" sourceLinked="0"/>
        <c:majorTickMark val="out"/>
        <c:minorTickMark val="none"/>
        <c:tickLblPos val="nextTo"/>
        <c:txPr>
          <a:bodyPr rot="-1500000"/>
          <a:lstStyle/>
          <a:p>
            <a:pPr>
              <a:defRPr sz="1200"/>
            </a:pPr>
            <a:endParaRPr lang="en-US"/>
          </a:p>
        </c:txPr>
        <c:crossAx val="192413960"/>
        <c:crosses val="autoZero"/>
        <c:auto val="1"/>
        <c:lblAlgn val="ctr"/>
        <c:lblOffset val="100"/>
        <c:noMultiLvlLbl val="0"/>
      </c:catAx>
      <c:valAx>
        <c:axId val="192413960"/>
        <c:scaling>
          <c:orientation val="minMax"/>
        </c:scaling>
        <c:delete val="0"/>
        <c:axPos val="l"/>
        <c:majorGridlines/>
        <c:numFmt formatCode="&quot;$&quot;#,##0" sourceLinked="1"/>
        <c:majorTickMark val="out"/>
        <c:minorTickMark val="none"/>
        <c:tickLblPos val="nextTo"/>
        <c:txPr>
          <a:bodyPr/>
          <a:lstStyle/>
          <a:p>
            <a:pPr>
              <a:defRPr sz="1200"/>
            </a:pPr>
            <a:endParaRPr lang="en-US"/>
          </a:p>
        </c:txPr>
        <c:crossAx val="192413568"/>
        <c:crosses val="autoZero"/>
        <c:crossBetween val="between"/>
        <c:majorUnit val="20000"/>
      </c:valAx>
    </c:plotArea>
    <c:legend>
      <c:legendPos val="b"/>
      <c:layout>
        <c:manualLayout>
          <c:xMode val="edge"/>
          <c:yMode val="edge"/>
          <c:x val="3.2710478497880072E-2"/>
          <c:y val="0.81495173272832422"/>
          <c:w val="0.88842519685039367"/>
          <c:h val="0.11160193958805997"/>
        </c:manualLayout>
      </c:layout>
      <c:overlay val="0"/>
      <c:txPr>
        <a:bodyPr/>
        <a:lstStyle/>
        <a:p>
          <a:pPr>
            <a:defRPr sz="12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10"/>
      <c:rAngAx val="0"/>
    </c:view3D>
    <c:floor>
      <c:thickness val="0"/>
    </c:floor>
    <c:sideWall>
      <c:thickness val="0"/>
    </c:sideWall>
    <c:backWall>
      <c:thickness val="0"/>
    </c:backWall>
    <c:plotArea>
      <c:layout>
        <c:manualLayout>
          <c:layoutTarget val="inner"/>
          <c:xMode val="edge"/>
          <c:yMode val="edge"/>
          <c:x val="0.10165344692990499"/>
          <c:y val="6.2036277750088527E-2"/>
          <c:w val="0.54677261731512616"/>
          <c:h val="0.66696708598520649"/>
        </c:manualLayout>
      </c:layout>
      <c:pie3DChart>
        <c:varyColors val="1"/>
        <c:dLbls>
          <c:showLegendKey val="0"/>
          <c:showVal val="0"/>
          <c:showCatName val="0"/>
          <c:showSerName val="0"/>
          <c:showPercent val="0"/>
          <c:showBubbleSize val="0"/>
          <c:showLeaderLines val="0"/>
        </c:dLbls>
      </c:pie3DChart>
    </c:plotArea>
    <c:legend>
      <c:legendPos val="r"/>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8061800928730062"/>
          <c:y val="4.3949921259842518E-2"/>
          <c:w val="0.72520815667272365"/>
          <c:h val="0.52875023622047246"/>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Sheet1!$A$2:$A$6</c:f>
              <c:strCache>
                <c:ptCount val="4"/>
                <c:pt idx="0">
                  <c:v>Personnel</c:v>
                </c:pt>
                <c:pt idx="1">
                  <c:v>Supplies</c:v>
                </c:pt>
                <c:pt idx="2">
                  <c:v>Misc</c:v>
                </c:pt>
                <c:pt idx="3">
                  <c:v>Capital</c:v>
                </c:pt>
              </c:strCache>
            </c:strRef>
          </c:cat>
          <c:val>
            <c:numRef>
              <c:f>Sheet1!$B$2:$B$6</c:f>
              <c:numCache>
                <c:formatCode>"$"#,##0</c:formatCode>
                <c:ptCount val="5"/>
                <c:pt idx="0">
                  <c:v>146438</c:v>
                </c:pt>
                <c:pt idx="1">
                  <c:v>38126</c:v>
                </c:pt>
                <c:pt idx="2">
                  <c:v>5022</c:v>
                </c:pt>
                <c:pt idx="3">
                  <c:v>17939</c:v>
                </c:pt>
              </c:numCache>
            </c:numRef>
          </c:val>
        </c:ser>
        <c:ser>
          <c:idx val="1"/>
          <c:order val="1"/>
          <c:tx>
            <c:strRef>
              <c:f>Sheet1!$C$1</c:f>
              <c:strCache>
                <c:ptCount val="1"/>
                <c:pt idx="0">
                  <c:v>Actual 2011/2012</c:v>
                </c:pt>
              </c:strCache>
            </c:strRef>
          </c:tx>
          <c:invertIfNegative val="0"/>
          <c:cat>
            <c:strRef>
              <c:f>Sheet1!$A$2:$A$6</c:f>
              <c:strCache>
                <c:ptCount val="4"/>
                <c:pt idx="0">
                  <c:v>Personnel</c:v>
                </c:pt>
                <c:pt idx="1">
                  <c:v>Supplies</c:v>
                </c:pt>
                <c:pt idx="2">
                  <c:v>Misc</c:v>
                </c:pt>
                <c:pt idx="3">
                  <c:v>Capital</c:v>
                </c:pt>
              </c:strCache>
            </c:strRef>
          </c:cat>
          <c:val>
            <c:numRef>
              <c:f>Sheet1!$C$2:$C$6</c:f>
              <c:numCache>
                <c:formatCode>"$"#,##0</c:formatCode>
                <c:ptCount val="5"/>
                <c:pt idx="0">
                  <c:v>150700</c:v>
                </c:pt>
                <c:pt idx="1">
                  <c:v>36200</c:v>
                </c:pt>
                <c:pt idx="2">
                  <c:v>4000</c:v>
                </c:pt>
                <c:pt idx="3">
                  <c:v>17400</c:v>
                </c:pt>
              </c:numCache>
            </c:numRef>
          </c:val>
        </c:ser>
        <c:ser>
          <c:idx val="2"/>
          <c:order val="2"/>
          <c:tx>
            <c:strRef>
              <c:f>Sheet1!$D$1</c:f>
              <c:strCache>
                <c:ptCount val="1"/>
                <c:pt idx="0">
                  <c:v>Actual 2012/2013</c:v>
                </c:pt>
              </c:strCache>
            </c:strRef>
          </c:tx>
          <c:invertIfNegative val="0"/>
          <c:cat>
            <c:strRef>
              <c:f>Sheet1!$A$2:$A$6</c:f>
              <c:strCache>
                <c:ptCount val="4"/>
                <c:pt idx="0">
                  <c:v>Personnel</c:v>
                </c:pt>
                <c:pt idx="1">
                  <c:v>Supplies</c:v>
                </c:pt>
                <c:pt idx="2">
                  <c:v>Misc</c:v>
                </c:pt>
                <c:pt idx="3">
                  <c:v>Capital</c:v>
                </c:pt>
              </c:strCache>
            </c:strRef>
          </c:cat>
          <c:val>
            <c:numRef>
              <c:f>Sheet1!$D$2:$D$6</c:f>
              <c:numCache>
                <c:formatCode>"$"#,##0</c:formatCode>
                <c:ptCount val="5"/>
                <c:pt idx="0">
                  <c:v>156070</c:v>
                </c:pt>
                <c:pt idx="1">
                  <c:v>45100</c:v>
                </c:pt>
                <c:pt idx="2">
                  <c:v>5100</c:v>
                </c:pt>
                <c:pt idx="3">
                  <c:v>16100</c:v>
                </c:pt>
              </c:numCache>
            </c:numRef>
          </c:val>
        </c:ser>
        <c:ser>
          <c:idx val="3"/>
          <c:order val="3"/>
          <c:tx>
            <c:strRef>
              <c:f>Sheet1!$E$1</c:f>
              <c:strCache>
                <c:ptCount val="1"/>
                <c:pt idx="0">
                  <c:v>Budget 2013/2014</c:v>
                </c:pt>
              </c:strCache>
            </c:strRef>
          </c:tx>
          <c:invertIfNegative val="0"/>
          <c:cat>
            <c:strRef>
              <c:f>Sheet1!$A$2:$A$6</c:f>
              <c:strCache>
                <c:ptCount val="4"/>
                <c:pt idx="0">
                  <c:v>Personnel</c:v>
                </c:pt>
                <c:pt idx="1">
                  <c:v>Supplies</c:v>
                </c:pt>
                <c:pt idx="2">
                  <c:v>Misc</c:v>
                </c:pt>
                <c:pt idx="3">
                  <c:v>Capital</c:v>
                </c:pt>
              </c:strCache>
            </c:strRef>
          </c:cat>
          <c:val>
            <c:numRef>
              <c:f>Sheet1!$E$2:$E$6</c:f>
              <c:numCache>
                <c:formatCode>"$"#,##0</c:formatCode>
                <c:ptCount val="5"/>
                <c:pt idx="0">
                  <c:v>148830</c:v>
                </c:pt>
                <c:pt idx="1">
                  <c:v>39100</c:v>
                </c:pt>
                <c:pt idx="2">
                  <c:v>3850</c:v>
                </c:pt>
                <c:pt idx="3">
                  <c:v>14100</c:v>
                </c:pt>
              </c:numCache>
            </c:numRef>
          </c:val>
        </c:ser>
        <c:ser>
          <c:idx val="4"/>
          <c:order val="4"/>
          <c:tx>
            <c:strRef>
              <c:f>Sheet1!$F$1</c:f>
              <c:strCache>
                <c:ptCount val="1"/>
                <c:pt idx="0">
                  <c:v>Proposed 2014/2015</c:v>
                </c:pt>
              </c:strCache>
            </c:strRef>
          </c:tx>
          <c:invertIfNegative val="0"/>
          <c:cat>
            <c:strRef>
              <c:f>Sheet1!$A$2:$A$6</c:f>
              <c:strCache>
                <c:ptCount val="4"/>
                <c:pt idx="0">
                  <c:v>Personnel</c:v>
                </c:pt>
                <c:pt idx="1">
                  <c:v>Supplies</c:v>
                </c:pt>
                <c:pt idx="2">
                  <c:v>Misc</c:v>
                </c:pt>
                <c:pt idx="3">
                  <c:v>Capital</c:v>
                </c:pt>
              </c:strCache>
            </c:strRef>
          </c:cat>
          <c:val>
            <c:numRef>
              <c:f>Sheet1!$F$2:$F$6</c:f>
              <c:numCache>
                <c:formatCode>"$"#,##0</c:formatCode>
                <c:ptCount val="5"/>
                <c:pt idx="0">
                  <c:v>165495</c:v>
                </c:pt>
                <c:pt idx="1">
                  <c:v>33475</c:v>
                </c:pt>
                <c:pt idx="2">
                  <c:v>5850</c:v>
                </c:pt>
                <c:pt idx="3">
                  <c:v>16000</c:v>
                </c:pt>
              </c:numCache>
            </c:numRef>
          </c:val>
        </c:ser>
        <c:dLbls>
          <c:showLegendKey val="0"/>
          <c:showVal val="0"/>
          <c:showCatName val="0"/>
          <c:showSerName val="0"/>
          <c:showPercent val="0"/>
          <c:showBubbleSize val="0"/>
        </c:dLbls>
        <c:gapWidth val="150"/>
        <c:shape val="box"/>
        <c:axId val="192415136"/>
        <c:axId val="192415528"/>
        <c:axId val="0"/>
      </c:bar3DChart>
      <c:catAx>
        <c:axId val="192415136"/>
        <c:scaling>
          <c:orientation val="minMax"/>
        </c:scaling>
        <c:delete val="0"/>
        <c:axPos val="b"/>
        <c:numFmt formatCode="General" sourceLinked="0"/>
        <c:majorTickMark val="out"/>
        <c:minorTickMark val="none"/>
        <c:tickLblPos val="nextTo"/>
        <c:txPr>
          <a:bodyPr rot="-1500000"/>
          <a:lstStyle/>
          <a:p>
            <a:pPr>
              <a:defRPr sz="1200"/>
            </a:pPr>
            <a:endParaRPr lang="en-US"/>
          </a:p>
        </c:txPr>
        <c:crossAx val="192415528"/>
        <c:crosses val="autoZero"/>
        <c:auto val="1"/>
        <c:lblAlgn val="ctr"/>
        <c:lblOffset val="100"/>
        <c:noMultiLvlLbl val="0"/>
      </c:catAx>
      <c:valAx>
        <c:axId val="192415528"/>
        <c:scaling>
          <c:orientation val="minMax"/>
        </c:scaling>
        <c:delete val="0"/>
        <c:axPos val="l"/>
        <c:majorGridlines/>
        <c:numFmt formatCode="&quot;$&quot;#,##0" sourceLinked="1"/>
        <c:majorTickMark val="out"/>
        <c:minorTickMark val="none"/>
        <c:tickLblPos val="nextTo"/>
        <c:txPr>
          <a:bodyPr/>
          <a:lstStyle/>
          <a:p>
            <a:pPr>
              <a:defRPr sz="1200"/>
            </a:pPr>
            <a:endParaRPr lang="en-US"/>
          </a:p>
        </c:txPr>
        <c:crossAx val="192415136"/>
        <c:crosses val="autoZero"/>
        <c:crossBetween val="between"/>
        <c:majorUnit val="20000"/>
      </c:valAx>
    </c:plotArea>
    <c:legend>
      <c:legendPos val="b"/>
      <c:layout>
        <c:manualLayout>
          <c:xMode val="edge"/>
          <c:yMode val="edge"/>
          <c:x val="3.2710478497880072E-2"/>
          <c:y val="0.81495173272832422"/>
          <c:w val="0.88842519685039367"/>
          <c:h val="0.11160193958805997"/>
        </c:manualLayout>
      </c:layout>
      <c:overlay val="0"/>
      <c:txPr>
        <a:bodyPr/>
        <a:lstStyle/>
        <a:p>
          <a:pPr>
            <a:defRPr sz="12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80"/>
      <c:rAngAx val="0"/>
    </c:view3D>
    <c:floor>
      <c:thickness val="0"/>
    </c:floor>
    <c:sideWall>
      <c:thickness val="0"/>
    </c:sideWall>
    <c:backWall>
      <c:thickness val="0"/>
    </c:backWall>
    <c:plotArea>
      <c:layout>
        <c:manualLayout>
          <c:layoutTarget val="inner"/>
          <c:xMode val="edge"/>
          <c:yMode val="edge"/>
          <c:x val="0.16098032617717656"/>
          <c:y val="0.14253873507747014"/>
          <c:w val="0.65958779191062655"/>
          <c:h val="0.56996549826432985"/>
        </c:manualLayout>
      </c:layout>
      <c:pie3DChart>
        <c:varyColors val="1"/>
        <c:ser>
          <c:idx val="0"/>
          <c:order val="0"/>
          <c:tx>
            <c:strRef>
              <c:f>Sheet1!$F$1</c:f>
              <c:strCache>
                <c:ptCount val="1"/>
                <c:pt idx="0">
                  <c:v>Column5</c:v>
                </c:pt>
              </c:strCache>
            </c:strRef>
          </c:tx>
          <c:dPt>
            <c:idx val="0"/>
            <c:bubble3D val="0"/>
            <c:spPr>
              <a:solidFill>
                <a:srgbClr val="002060"/>
              </a:solidFill>
            </c:spPr>
          </c:dPt>
          <c:dLbls>
            <c:dLbl>
              <c:idx val="0"/>
              <c:layout>
                <c:manualLayout>
                  <c:x val="0.10593276801938215"/>
                  <c:y val="0.10731542629751921"/>
                </c:manualLayout>
              </c:layout>
              <c:tx>
                <c:rich>
                  <a:bodyPr wrap="square" lIns="38100" tIns="19050" rIns="38100" bIns="19050" anchor="ctr">
                    <a:spAutoFit/>
                  </a:bodyPr>
                  <a:lstStyle/>
                  <a:p>
                    <a:pPr>
                      <a:defRPr sz="1600"/>
                    </a:pPr>
                    <a:fld id="{EA8AA1AD-A2D7-405E-A9BE-525F9B68FB02}" type="VALUE">
                      <a:rPr lang="en-US" sz="1400" smtClean="0"/>
                      <a:pPr>
                        <a:defRPr sz="1600"/>
                      </a:pPr>
                      <a:t>[VALUE]</a:t>
                    </a:fld>
                    <a:endParaRPr lang="en-US" sz="1400" dirty="0" smtClean="0"/>
                  </a:p>
                  <a:p>
                    <a:pPr>
                      <a:defRPr sz="1600"/>
                    </a:pPr>
                    <a:r>
                      <a:rPr lang="en-US" sz="1400" dirty="0" smtClean="0"/>
                      <a:t>Property Tax</a:t>
                    </a:r>
                  </a:p>
                </c:rich>
              </c:tx>
              <c:spPr>
                <a:noFill/>
                <a:ln>
                  <a:noFill/>
                </a:ln>
                <a:effectLst/>
              </c:spPr>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layout>
                <c:manualLayout>
                  <c:x val="-0.12638888888888899"/>
                  <c:y val="3.1299383031666454E-2"/>
                </c:manualLayout>
              </c:layout>
              <c:tx>
                <c:rich>
                  <a:bodyPr/>
                  <a:lstStyle/>
                  <a:p>
                    <a:fld id="{E2BBD1EC-CB84-4182-9BB4-76C329742A88}" type="VALUE">
                      <a:rPr lang="en-US" baseline="0" smtClean="0"/>
                      <a:pPr/>
                      <a:t>[VALUE]</a:t>
                    </a:fld>
                    <a:endParaRPr lang="en-US"/>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Lst>
            </c:dLbl>
            <c:dLbl>
              <c:idx val="2"/>
              <c:layout>
                <c:manualLayout>
                  <c:x val="-4.7471019247594054E-3"/>
                  <c:y val="-0.11852472986331254"/>
                </c:manualLayout>
              </c:layout>
              <c:dLblPos val="bestFit"/>
              <c:showLegendKey val="0"/>
              <c:showVal val="1"/>
              <c:showCatName val="0"/>
              <c:showSerName val="0"/>
              <c:showPercent val="0"/>
              <c:showBubbleSize val="0"/>
              <c:extLst>
                <c:ext xmlns:c15="http://schemas.microsoft.com/office/drawing/2012/chart" uri="{CE6537A1-D6FC-4f65-9D91-7224C49458BB}"/>
              </c:extLst>
            </c:dLbl>
            <c:dLbl>
              <c:idx val="3"/>
              <c:layout>
                <c:manualLayout>
                  <c:x val="-2.2189413823272093E-3"/>
                  <c:y val="-9.6871186556225966E-2"/>
                </c:manualLayout>
              </c:layout>
              <c:dLblPos val="bestFit"/>
              <c:showLegendKey val="0"/>
              <c:showVal val="1"/>
              <c:showCatName val="0"/>
              <c:showSerName val="0"/>
              <c:showPercent val="0"/>
              <c:showBubbleSize val="0"/>
              <c:extLst>
                <c:ext xmlns:c15="http://schemas.microsoft.com/office/drawing/2012/chart" uri="{CE6537A1-D6FC-4f65-9D91-7224C49458BB}"/>
              </c:extLst>
            </c:dLbl>
            <c:dLbl>
              <c:idx val="4"/>
              <c:layout>
                <c:manualLayout>
                  <c:x val="2.0816929133858267E-4"/>
                  <c:y val="-7.1268705048232614E-2"/>
                </c:manualLayout>
              </c:layout>
              <c:dLblPos val="bestFit"/>
              <c:showLegendKey val="0"/>
              <c:showVal val="1"/>
              <c:showCatName val="0"/>
              <c:showSerName val="0"/>
              <c:showPercent val="0"/>
              <c:showBubbleSize val="0"/>
              <c:extLst>
                <c:ext xmlns:c15="http://schemas.microsoft.com/office/drawing/2012/chart" uri="{CE6537A1-D6FC-4f65-9D91-7224C49458BB}"/>
              </c:extLst>
            </c:dLbl>
            <c:dLbl>
              <c:idx val="5"/>
              <c:layout>
                <c:manualLayout>
                  <c:x val="-1.0917432195975605E-2"/>
                  <c:y val="-2.8831509697651431E-2"/>
                </c:manualLayout>
              </c:layout>
              <c:dLblPos val="bestFit"/>
              <c:showLegendKey val="0"/>
              <c:showVal val="1"/>
              <c:showCatName val="0"/>
              <c:showSerName val="0"/>
              <c:showPercent val="0"/>
              <c:showBubbleSize val="0"/>
              <c:extLst>
                <c:ext xmlns:c15="http://schemas.microsoft.com/office/drawing/2012/chart" uri="{CE6537A1-D6FC-4f65-9D91-7224C49458BB}"/>
              </c:extLst>
            </c:dLbl>
            <c:dLbl>
              <c:idx val="6"/>
              <c:layout>
                <c:manualLayout>
                  <c:x val="-1.6475284339457465E-2"/>
                  <c:y val="-1.4028871391076194E-2"/>
                </c:manualLayout>
              </c:layout>
              <c:dLblPos val="bestFit"/>
              <c:showLegendKey val="0"/>
              <c:showVal val="1"/>
              <c:showCatName val="0"/>
              <c:showSerName val="0"/>
              <c:showPercent val="0"/>
              <c:showBubbleSize val="0"/>
              <c:extLst>
                <c:ext xmlns:c15="http://schemas.microsoft.com/office/drawing/2012/chart" uri="{CE6537A1-D6FC-4f65-9D91-7224C49458BB}"/>
              </c:extLst>
            </c:dLbl>
            <c:dLbl>
              <c:idx val="7"/>
              <c:layout>
                <c:manualLayout>
                  <c:x val="-1.1650043744531933E-2"/>
                  <c:y val="4.7584960970787742E-4"/>
                </c:manualLayout>
              </c:layout>
              <c:dLblPos val="bestFit"/>
              <c:showLegendKey val="0"/>
              <c:showVal val="1"/>
              <c:showCatName val="0"/>
              <c:showSerName val="0"/>
              <c:showPercent val="0"/>
              <c:showBubbleSize val="0"/>
              <c:extLst>
                <c:ext xmlns:c15="http://schemas.microsoft.com/office/drawing/2012/chart" uri="{CE6537A1-D6FC-4f65-9D91-7224C49458BB}"/>
              </c:extLst>
            </c:dLbl>
            <c:dLbl>
              <c:idx val="8"/>
              <c:layout>
                <c:manualLayout>
                  <c:x val="-8.3576956726563026E-2"/>
                  <c:y val="-0.17496062992125994"/>
                </c:manualLayout>
              </c:layout>
              <c:dLblPos val="bestFit"/>
              <c:showLegendKey val="0"/>
              <c:showVal val="1"/>
              <c:showCatName val="0"/>
              <c:showSerName val="0"/>
              <c:showPercent val="0"/>
              <c:showBubbleSize val="0"/>
              <c:extLst>
                <c:ext xmlns:c15="http://schemas.microsoft.com/office/drawing/2012/chart" uri="{CE6537A1-D6FC-4f65-9D91-7224C49458BB}"/>
              </c:extLst>
            </c:dLbl>
            <c:dLbl>
              <c:idx val="9"/>
              <c:layout>
                <c:manualLayout>
                  <c:x val="8.3409230096237921E-2"/>
                  <c:y val="-0.18927310222585814"/>
                </c:manualLayout>
              </c:layout>
              <c:dLblPos val="bestFit"/>
              <c:showLegendKey val="0"/>
              <c:showVal val="1"/>
              <c:showCatName val="0"/>
              <c:showSerName val="0"/>
              <c:showPercent val="0"/>
              <c:showBubbleSize val="0"/>
              <c:extLst>
                <c:ext xmlns:c15="http://schemas.microsoft.com/office/drawing/2012/chart" uri="{CE6537A1-D6FC-4f65-9D91-7224C49458BB}"/>
              </c:extLst>
            </c:dLbl>
            <c:dLbl>
              <c:idx val="10"/>
              <c:layout>
                <c:manualLayout>
                  <c:x val="8.8294346019247599E-2"/>
                  <c:y val="-0.13692146436240923"/>
                </c:manualLayout>
              </c:layout>
              <c:dLblPos val="bestFi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a:pPr>
                <a:endParaRPr lang="en-US"/>
              </a:p>
            </c:txPr>
            <c:dLblPos val="bestFit"/>
            <c:showLegendKey val="0"/>
            <c:showVal val="1"/>
            <c:showCatName val="0"/>
            <c:showSerName val="0"/>
            <c:showPercent val="0"/>
            <c:showBubbleSize val="0"/>
            <c:showLeaderLines val="0"/>
            <c:extLst>
              <c:ext xmlns:c15="http://schemas.microsoft.com/office/drawing/2012/chart" uri="{CE6537A1-D6FC-4f65-9D91-7224C49458BB}"/>
            </c:extLst>
          </c:dLbls>
          <c:cat>
            <c:strRef>
              <c:f>Sheet1!$A$3:$A$14</c:f>
              <c:strCache>
                <c:ptCount val="12"/>
                <c:pt idx="0">
                  <c:v>Taxes</c:v>
                </c:pt>
                <c:pt idx="1">
                  <c:v>Other Taxes</c:v>
                </c:pt>
                <c:pt idx="2">
                  <c:v>Licenses &amp; Permits </c:v>
                </c:pt>
                <c:pt idx="3">
                  <c:v>Municipal Court</c:v>
                </c:pt>
                <c:pt idx="4">
                  <c:v>Interest</c:v>
                </c:pt>
                <c:pt idx="5">
                  <c:v>Intergovernmental</c:v>
                </c:pt>
                <c:pt idx="6">
                  <c:v>Solid Waste</c:v>
                </c:pt>
                <c:pt idx="7">
                  <c:v>Other</c:v>
                </c:pt>
                <c:pt idx="8">
                  <c:v>Rob &amp; Bessie Park</c:v>
                </c:pt>
                <c:pt idx="9">
                  <c:v>Ambulance</c:v>
                </c:pt>
                <c:pt idx="10">
                  <c:v>Transfers</c:v>
                </c:pt>
                <c:pt idx="11">
                  <c:v>Transfers from W/WW</c:v>
                </c:pt>
              </c:strCache>
            </c:strRef>
          </c:cat>
          <c:val>
            <c:numRef>
              <c:f>Sheet1!$F$3:$F$14</c:f>
              <c:numCache>
                <c:formatCode>"$"#,##0_);[Red]\("$"#,##0\)</c:formatCode>
                <c:ptCount val="12"/>
                <c:pt idx="0">
                  <c:v>1096700</c:v>
                </c:pt>
                <c:pt idx="1">
                  <c:v>803000</c:v>
                </c:pt>
                <c:pt idx="2">
                  <c:v>9400</c:v>
                </c:pt>
                <c:pt idx="3">
                  <c:v>90000</c:v>
                </c:pt>
                <c:pt idx="4">
                  <c:v>30000</c:v>
                </c:pt>
                <c:pt idx="5">
                  <c:v>60000</c:v>
                </c:pt>
                <c:pt idx="6">
                  <c:v>69700</c:v>
                </c:pt>
                <c:pt idx="7">
                  <c:v>55400</c:v>
                </c:pt>
                <c:pt idx="8">
                  <c:v>292000</c:v>
                </c:pt>
                <c:pt idx="9">
                  <c:v>700000</c:v>
                </c:pt>
                <c:pt idx="10">
                  <c:v>185000</c:v>
                </c:pt>
                <c:pt idx="11">
                  <c:v>400000</c:v>
                </c:pt>
              </c:numCache>
            </c:numRef>
          </c:val>
        </c:ser>
        <c:dLbls>
          <c:showLegendKey val="0"/>
          <c:showVal val="0"/>
          <c:showCatName val="0"/>
          <c:showSerName val="0"/>
          <c:showPercent val="1"/>
          <c:showBubbleSize val="0"/>
          <c:showLeaderLines val="0"/>
        </c:dLbls>
      </c:pie3DChart>
    </c:plotArea>
    <c:legend>
      <c:legendPos val="b"/>
      <c:legendEntry>
        <c:idx val="0"/>
        <c:delete val="1"/>
      </c:legendEntry>
      <c:layout>
        <c:manualLayout>
          <c:xMode val="edge"/>
          <c:yMode val="edge"/>
          <c:x val="7.3611111111111113E-2"/>
          <c:y val="0.80636465896308418"/>
          <c:w val="0.92600601487314083"/>
          <c:h val="0.16478517240139523"/>
        </c:manualLayout>
      </c:layout>
      <c:overlay val="0"/>
      <c:txPr>
        <a:bodyPr/>
        <a:lstStyle/>
        <a:p>
          <a:pPr algn="just">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7.0061043505925402E-2"/>
          <c:y val="0.11426438165817512"/>
          <c:w val="0.566714984490577"/>
          <c:h val="0.81382417786012062"/>
        </c:manualLayout>
      </c:layout>
      <c:pie3DChart>
        <c:varyColors val="1"/>
        <c:dLbls>
          <c:showLegendKey val="0"/>
          <c:showVal val="0"/>
          <c:showCatName val="0"/>
          <c:showSerName val="0"/>
          <c:showPercent val="0"/>
          <c:showBubbleSize val="0"/>
          <c:showLeaderLines val="0"/>
        </c:dLbls>
      </c:pie3D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261214</c:v>
                </c:pt>
                <c:pt idx="1">
                  <c:v>116935</c:v>
                </c:pt>
                <c:pt idx="2">
                  <c:v>5584</c:v>
                </c:pt>
                <c:pt idx="3">
                  <c:v>71435</c:v>
                </c:pt>
              </c:numCache>
            </c:numRef>
          </c:val>
        </c:ser>
        <c:ser>
          <c:idx val="1"/>
          <c:order val="1"/>
          <c:tx>
            <c:strRef>
              <c:f>Sheet1!$C$1</c:f>
              <c:strCache>
                <c:ptCount val="1"/>
                <c:pt idx="0">
                  <c:v>Actual 2011/2012</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258600</c:v>
                </c:pt>
                <c:pt idx="1">
                  <c:v>104000</c:v>
                </c:pt>
                <c:pt idx="2">
                  <c:v>5500</c:v>
                </c:pt>
                <c:pt idx="3">
                  <c:v>68600</c:v>
                </c:pt>
              </c:numCache>
            </c:numRef>
          </c:val>
        </c:ser>
        <c:ser>
          <c:idx val="2"/>
          <c:order val="2"/>
          <c:tx>
            <c:strRef>
              <c:f>Sheet1!$D$1</c:f>
              <c:strCache>
                <c:ptCount val="1"/>
                <c:pt idx="0">
                  <c:v>Actual 2012/2013</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250033</c:v>
                </c:pt>
                <c:pt idx="1">
                  <c:v>117000</c:v>
                </c:pt>
                <c:pt idx="2">
                  <c:v>1700</c:v>
                </c:pt>
                <c:pt idx="3">
                  <c:v>79420</c:v>
                </c:pt>
              </c:numCache>
            </c:numRef>
          </c:val>
        </c:ser>
        <c:ser>
          <c:idx val="3"/>
          <c:order val="3"/>
          <c:tx>
            <c:strRef>
              <c:f>Sheet1!$E$1</c:f>
              <c:strCache>
                <c:ptCount val="1"/>
                <c:pt idx="0">
                  <c:v>Budget 2013/2014</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282934</c:v>
                </c:pt>
                <c:pt idx="1">
                  <c:v>113000</c:v>
                </c:pt>
                <c:pt idx="2">
                  <c:v>5100</c:v>
                </c:pt>
                <c:pt idx="3">
                  <c:v>78420</c:v>
                </c:pt>
              </c:numCache>
            </c:numRef>
          </c:val>
        </c:ser>
        <c:ser>
          <c:idx val="4"/>
          <c:order val="4"/>
          <c:tx>
            <c:strRef>
              <c:f>Sheet1!$F$1</c:f>
              <c:strCache>
                <c:ptCount val="1"/>
                <c:pt idx="0">
                  <c:v>Proposed 2014/2015</c:v>
                </c:pt>
              </c:strCache>
            </c:strRef>
          </c:tx>
          <c:invertIfNegative val="0"/>
          <c:cat>
            <c:strRef>
              <c:f>Sheet1!$A$2:$A$5</c:f>
              <c:strCache>
                <c:ptCount val="4"/>
                <c:pt idx="0">
                  <c:v>Personnel</c:v>
                </c:pt>
                <c:pt idx="1">
                  <c:v>Supplies</c:v>
                </c:pt>
                <c:pt idx="2">
                  <c:v>Misc</c:v>
                </c:pt>
                <c:pt idx="3">
                  <c:v>Capital</c:v>
                </c:pt>
              </c:strCache>
            </c:strRef>
          </c:cat>
          <c:val>
            <c:numRef>
              <c:f>Sheet1!$F$2:$F$5</c:f>
              <c:numCache>
                <c:formatCode>"$"#,##0</c:formatCode>
                <c:ptCount val="4"/>
                <c:pt idx="0">
                  <c:v>262635</c:v>
                </c:pt>
                <c:pt idx="1">
                  <c:v>113950</c:v>
                </c:pt>
                <c:pt idx="2">
                  <c:v>5100</c:v>
                </c:pt>
                <c:pt idx="3">
                  <c:v>36420</c:v>
                </c:pt>
              </c:numCache>
            </c:numRef>
          </c:val>
        </c:ser>
        <c:dLbls>
          <c:showLegendKey val="0"/>
          <c:showVal val="0"/>
          <c:showCatName val="0"/>
          <c:showSerName val="0"/>
          <c:showPercent val="0"/>
          <c:showBubbleSize val="0"/>
        </c:dLbls>
        <c:gapWidth val="150"/>
        <c:shape val="box"/>
        <c:axId val="192416704"/>
        <c:axId val="192417096"/>
        <c:axId val="0"/>
      </c:bar3DChart>
      <c:catAx>
        <c:axId val="192416704"/>
        <c:scaling>
          <c:orientation val="minMax"/>
        </c:scaling>
        <c:delete val="0"/>
        <c:axPos val="b"/>
        <c:numFmt formatCode="General" sourceLinked="0"/>
        <c:majorTickMark val="out"/>
        <c:minorTickMark val="none"/>
        <c:tickLblPos val="nextTo"/>
        <c:txPr>
          <a:bodyPr rot="-1740000"/>
          <a:lstStyle/>
          <a:p>
            <a:pPr>
              <a:defRPr sz="1200"/>
            </a:pPr>
            <a:endParaRPr lang="en-US"/>
          </a:p>
        </c:txPr>
        <c:crossAx val="192417096"/>
        <c:crosses val="autoZero"/>
        <c:auto val="1"/>
        <c:lblAlgn val="ctr"/>
        <c:lblOffset val="100"/>
        <c:noMultiLvlLbl val="0"/>
      </c:catAx>
      <c:valAx>
        <c:axId val="192417096"/>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192416704"/>
        <c:crosses val="autoZero"/>
        <c:crossBetween val="between"/>
      </c:valAx>
    </c:plotArea>
    <c:legend>
      <c:legendPos val="b"/>
      <c:layout>
        <c:manualLayout>
          <c:xMode val="edge"/>
          <c:yMode val="edge"/>
          <c:x val="3.2710478497880072E-2"/>
          <c:y val="0.75831646044244483"/>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47169</c:v>
                </c:pt>
                <c:pt idx="1">
                  <c:v>16274</c:v>
                </c:pt>
                <c:pt idx="2">
                  <c:v>1396</c:v>
                </c:pt>
                <c:pt idx="3">
                  <c:v>0</c:v>
                </c:pt>
              </c:numCache>
            </c:numRef>
          </c:val>
        </c:ser>
        <c:ser>
          <c:idx val="1"/>
          <c:order val="1"/>
          <c:tx>
            <c:strRef>
              <c:f>Sheet1!$C$1</c:f>
              <c:strCache>
                <c:ptCount val="1"/>
                <c:pt idx="0">
                  <c:v>Actual 2011/2012</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48930</c:v>
                </c:pt>
                <c:pt idx="1">
                  <c:v>18775</c:v>
                </c:pt>
                <c:pt idx="2">
                  <c:v>1300</c:v>
                </c:pt>
                <c:pt idx="3">
                  <c:v>0</c:v>
                </c:pt>
              </c:numCache>
            </c:numRef>
          </c:val>
        </c:ser>
        <c:ser>
          <c:idx val="2"/>
          <c:order val="2"/>
          <c:tx>
            <c:strRef>
              <c:f>Sheet1!$D$1</c:f>
              <c:strCache>
                <c:ptCount val="1"/>
                <c:pt idx="0">
                  <c:v>Actual 2012/2013</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38920</c:v>
                </c:pt>
                <c:pt idx="1">
                  <c:v>20450</c:v>
                </c:pt>
                <c:pt idx="2">
                  <c:v>250</c:v>
                </c:pt>
                <c:pt idx="3">
                  <c:v>1900</c:v>
                </c:pt>
              </c:numCache>
            </c:numRef>
          </c:val>
        </c:ser>
        <c:ser>
          <c:idx val="3"/>
          <c:order val="3"/>
          <c:tx>
            <c:strRef>
              <c:f>Sheet1!$E$1</c:f>
              <c:strCache>
                <c:ptCount val="1"/>
                <c:pt idx="0">
                  <c:v>Budget 2013/2014</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42384</c:v>
                </c:pt>
                <c:pt idx="1">
                  <c:v>18875</c:v>
                </c:pt>
                <c:pt idx="2">
                  <c:v>1280</c:v>
                </c:pt>
                <c:pt idx="3">
                  <c:v>500</c:v>
                </c:pt>
              </c:numCache>
            </c:numRef>
          </c:val>
        </c:ser>
        <c:ser>
          <c:idx val="4"/>
          <c:order val="4"/>
          <c:tx>
            <c:strRef>
              <c:f>Sheet1!$F$1</c:f>
              <c:strCache>
                <c:ptCount val="1"/>
                <c:pt idx="0">
                  <c:v>Proposed 2014/2015</c:v>
                </c:pt>
              </c:strCache>
            </c:strRef>
          </c:tx>
          <c:invertIfNegative val="0"/>
          <c:cat>
            <c:strRef>
              <c:f>Sheet1!$A$2:$A$5</c:f>
              <c:strCache>
                <c:ptCount val="4"/>
                <c:pt idx="0">
                  <c:v>Personnel</c:v>
                </c:pt>
                <c:pt idx="1">
                  <c:v>Supplies</c:v>
                </c:pt>
                <c:pt idx="2">
                  <c:v>Misc</c:v>
                </c:pt>
                <c:pt idx="3">
                  <c:v>Capital</c:v>
                </c:pt>
              </c:strCache>
            </c:strRef>
          </c:cat>
          <c:val>
            <c:numRef>
              <c:f>Sheet1!$F$2:$F$5</c:f>
              <c:numCache>
                <c:formatCode>"$"#,##0</c:formatCode>
                <c:ptCount val="4"/>
                <c:pt idx="0">
                  <c:v>44174</c:v>
                </c:pt>
                <c:pt idx="1">
                  <c:v>23160</c:v>
                </c:pt>
                <c:pt idx="2">
                  <c:v>1280</c:v>
                </c:pt>
                <c:pt idx="3">
                  <c:v>500</c:v>
                </c:pt>
              </c:numCache>
            </c:numRef>
          </c:val>
        </c:ser>
        <c:dLbls>
          <c:showLegendKey val="0"/>
          <c:showVal val="0"/>
          <c:showCatName val="0"/>
          <c:showSerName val="0"/>
          <c:showPercent val="0"/>
          <c:showBubbleSize val="0"/>
        </c:dLbls>
        <c:gapWidth val="150"/>
        <c:shape val="box"/>
        <c:axId val="192764160"/>
        <c:axId val="192764552"/>
        <c:axId val="0"/>
      </c:bar3DChart>
      <c:catAx>
        <c:axId val="192764160"/>
        <c:scaling>
          <c:orientation val="minMax"/>
        </c:scaling>
        <c:delete val="0"/>
        <c:axPos val="b"/>
        <c:numFmt formatCode="General" sourceLinked="0"/>
        <c:majorTickMark val="out"/>
        <c:minorTickMark val="none"/>
        <c:tickLblPos val="nextTo"/>
        <c:txPr>
          <a:bodyPr rot="-1740000"/>
          <a:lstStyle/>
          <a:p>
            <a:pPr>
              <a:defRPr sz="1200"/>
            </a:pPr>
            <a:endParaRPr lang="en-US"/>
          </a:p>
        </c:txPr>
        <c:crossAx val="192764552"/>
        <c:crosses val="autoZero"/>
        <c:auto val="1"/>
        <c:lblAlgn val="ctr"/>
        <c:lblOffset val="100"/>
        <c:noMultiLvlLbl val="0"/>
      </c:catAx>
      <c:valAx>
        <c:axId val="192764552"/>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192764160"/>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211081</c:v>
                </c:pt>
                <c:pt idx="1">
                  <c:v>181745</c:v>
                </c:pt>
                <c:pt idx="2">
                  <c:v>3258</c:v>
                </c:pt>
                <c:pt idx="3">
                  <c:v>24386</c:v>
                </c:pt>
              </c:numCache>
            </c:numRef>
          </c:val>
        </c:ser>
        <c:ser>
          <c:idx val="1"/>
          <c:order val="1"/>
          <c:tx>
            <c:strRef>
              <c:f>Sheet1!$C$1</c:f>
              <c:strCache>
                <c:ptCount val="1"/>
                <c:pt idx="0">
                  <c:v>Actual 2011/2012</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221250</c:v>
                </c:pt>
                <c:pt idx="1">
                  <c:v>169600</c:v>
                </c:pt>
                <c:pt idx="2">
                  <c:v>3300</c:v>
                </c:pt>
                <c:pt idx="3">
                  <c:v>34000</c:v>
                </c:pt>
              </c:numCache>
            </c:numRef>
          </c:val>
        </c:ser>
        <c:ser>
          <c:idx val="2"/>
          <c:order val="2"/>
          <c:tx>
            <c:strRef>
              <c:f>Sheet1!$D$1</c:f>
              <c:strCache>
                <c:ptCount val="1"/>
                <c:pt idx="0">
                  <c:v>Actual 2012/2013</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193656</c:v>
                </c:pt>
                <c:pt idx="1">
                  <c:v>188800</c:v>
                </c:pt>
                <c:pt idx="2">
                  <c:v>3300</c:v>
                </c:pt>
                <c:pt idx="3">
                  <c:v>35300</c:v>
                </c:pt>
              </c:numCache>
            </c:numRef>
          </c:val>
        </c:ser>
        <c:ser>
          <c:idx val="3"/>
          <c:order val="3"/>
          <c:tx>
            <c:strRef>
              <c:f>Sheet1!$E$1</c:f>
              <c:strCache>
                <c:ptCount val="1"/>
                <c:pt idx="0">
                  <c:v>Budget 2013/2014</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152752</c:v>
                </c:pt>
                <c:pt idx="1">
                  <c:v>165600</c:v>
                </c:pt>
                <c:pt idx="2">
                  <c:v>3000</c:v>
                </c:pt>
                <c:pt idx="3">
                  <c:v>11500</c:v>
                </c:pt>
              </c:numCache>
            </c:numRef>
          </c:val>
        </c:ser>
        <c:ser>
          <c:idx val="4"/>
          <c:order val="4"/>
          <c:tx>
            <c:strRef>
              <c:f>Sheet1!$F$1</c:f>
              <c:strCache>
                <c:ptCount val="1"/>
                <c:pt idx="0">
                  <c:v>Proposed 2014/2015</c:v>
                </c:pt>
              </c:strCache>
            </c:strRef>
          </c:tx>
          <c:invertIfNegative val="0"/>
          <c:cat>
            <c:strRef>
              <c:f>Sheet1!$A$2:$A$5</c:f>
              <c:strCache>
                <c:ptCount val="4"/>
                <c:pt idx="0">
                  <c:v>Personnel</c:v>
                </c:pt>
                <c:pt idx="1">
                  <c:v>Supplies</c:v>
                </c:pt>
                <c:pt idx="2">
                  <c:v>Misc</c:v>
                </c:pt>
                <c:pt idx="3">
                  <c:v>Capital</c:v>
                </c:pt>
              </c:strCache>
            </c:strRef>
          </c:cat>
          <c:val>
            <c:numRef>
              <c:f>Sheet1!$F$2:$F$5</c:f>
              <c:numCache>
                <c:formatCode>"$"#,##0</c:formatCode>
                <c:ptCount val="4"/>
                <c:pt idx="0">
                  <c:v>171850</c:v>
                </c:pt>
                <c:pt idx="1">
                  <c:v>156450</c:v>
                </c:pt>
                <c:pt idx="2">
                  <c:v>3000</c:v>
                </c:pt>
                <c:pt idx="3">
                  <c:v>13500</c:v>
                </c:pt>
              </c:numCache>
            </c:numRef>
          </c:val>
        </c:ser>
        <c:dLbls>
          <c:showLegendKey val="0"/>
          <c:showVal val="0"/>
          <c:showCatName val="0"/>
          <c:showSerName val="0"/>
          <c:showPercent val="0"/>
          <c:showBubbleSize val="0"/>
        </c:dLbls>
        <c:gapWidth val="150"/>
        <c:shape val="box"/>
        <c:axId val="192765336"/>
        <c:axId val="192765728"/>
        <c:axId val="0"/>
      </c:bar3DChart>
      <c:catAx>
        <c:axId val="192765336"/>
        <c:scaling>
          <c:orientation val="minMax"/>
        </c:scaling>
        <c:delete val="0"/>
        <c:axPos val="b"/>
        <c:numFmt formatCode="General" sourceLinked="0"/>
        <c:majorTickMark val="out"/>
        <c:minorTickMark val="none"/>
        <c:tickLblPos val="nextTo"/>
        <c:txPr>
          <a:bodyPr rot="-1740000"/>
          <a:lstStyle/>
          <a:p>
            <a:pPr>
              <a:defRPr sz="1200"/>
            </a:pPr>
            <a:endParaRPr lang="en-US"/>
          </a:p>
        </c:txPr>
        <c:crossAx val="192765728"/>
        <c:crosses val="autoZero"/>
        <c:auto val="1"/>
        <c:lblAlgn val="ctr"/>
        <c:lblOffset val="100"/>
        <c:noMultiLvlLbl val="0"/>
      </c:catAx>
      <c:valAx>
        <c:axId val="192765728"/>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192765336"/>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446002</c:v>
                </c:pt>
                <c:pt idx="1">
                  <c:v>91670</c:v>
                </c:pt>
                <c:pt idx="2">
                  <c:v>3841</c:v>
                </c:pt>
                <c:pt idx="3">
                  <c:v>220985</c:v>
                </c:pt>
              </c:numCache>
            </c:numRef>
          </c:val>
        </c:ser>
        <c:ser>
          <c:idx val="1"/>
          <c:order val="1"/>
          <c:tx>
            <c:strRef>
              <c:f>Sheet1!$C$1</c:f>
              <c:strCache>
                <c:ptCount val="1"/>
                <c:pt idx="0">
                  <c:v>Actual 2011/2012</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486200</c:v>
                </c:pt>
                <c:pt idx="1">
                  <c:v>90700</c:v>
                </c:pt>
                <c:pt idx="2">
                  <c:v>3900</c:v>
                </c:pt>
                <c:pt idx="3">
                  <c:v>82000</c:v>
                </c:pt>
              </c:numCache>
            </c:numRef>
          </c:val>
        </c:ser>
        <c:ser>
          <c:idx val="2"/>
          <c:order val="2"/>
          <c:tx>
            <c:strRef>
              <c:f>Sheet1!$D$1</c:f>
              <c:strCache>
                <c:ptCount val="1"/>
                <c:pt idx="0">
                  <c:v>Actual 2012/2013</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633812</c:v>
                </c:pt>
                <c:pt idx="1">
                  <c:v>108900</c:v>
                </c:pt>
                <c:pt idx="2">
                  <c:v>7580</c:v>
                </c:pt>
                <c:pt idx="3">
                  <c:v>85000</c:v>
                </c:pt>
              </c:numCache>
            </c:numRef>
          </c:val>
        </c:ser>
        <c:ser>
          <c:idx val="3"/>
          <c:order val="3"/>
          <c:tx>
            <c:strRef>
              <c:f>Sheet1!$E$1</c:f>
              <c:strCache>
                <c:ptCount val="1"/>
                <c:pt idx="0">
                  <c:v>Budget 2013/2014</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532547</c:v>
                </c:pt>
                <c:pt idx="1">
                  <c:v>106000</c:v>
                </c:pt>
                <c:pt idx="2">
                  <c:v>6480</c:v>
                </c:pt>
                <c:pt idx="3">
                  <c:v>89500</c:v>
                </c:pt>
              </c:numCache>
            </c:numRef>
          </c:val>
        </c:ser>
        <c:ser>
          <c:idx val="4"/>
          <c:order val="4"/>
          <c:tx>
            <c:strRef>
              <c:f>Sheet1!$F$1</c:f>
              <c:strCache>
                <c:ptCount val="1"/>
                <c:pt idx="0">
                  <c:v>Proposed 2014/2015</c:v>
                </c:pt>
              </c:strCache>
            </c:strRef>
          </c:tx>
          <c:invertIfNegative val="0"/>
          <c:cat>
            <c:strRef>
              <c:f>Sheet1!$A$2:$A$5</c:f>
              <c:strCache>
                <c:ptCount val="4"/>
                <c:pt idx="0">
                  <c:v>Personnel</c:v>
                </c:pt>
                <c:pt idx="1">
                  <c:v>Supplies</c:v>
                </c:pt>
                <c:pt idx="2">
                  <c:v>Misc</c:v>
                </c:pt>
                <c:pt idx="3">
                  <c:v>Capital</c:v>
                </c:pt>
              </c:strCache>
            </c:strRef>
          </c:cat>
          <c:val>
            <c:numRef>
              <c:f>Sheet1!$F$2:$F$5</c:f>
              <c:numCache>
                <c:formatCode>"$"#,##0</c:formatCode>
                <c:ptCount val="4"/>
                <c:pt idx="0">
                  <c:v>652301</c:v>
                </c:pt>
                <c:pt idx="1">
                  <c:v>117400</c:v>
                </c:pt>
                <c:pt idx="2">
                  <c:v>8000</c:v>
                </c:pt>
                <c:pt idx="3">
                  <c:v>114000</c:v>
                </c:pt>
              </c:numCache>
            </c:numRef>
          </c:val>
        </c:ser>
        <c:dLbls>
          <c:showLegendKey val="0"/>
          <c:showVal val="0"/>
          <c:showCatName val="0"/>
          <c:showSerName val="0"/>
          <c:showPercent val="0"/>
          <c:showBubbleSize val="0"/>
        </c:dLbls>
        <c:gapWidth val="150"/>
        <c:shape val="box"/>
        <c:axId val="192766512"/>
        <c:axId val="192766904"/>
        <c:axId val="0"/>
      </c:bar3DChart>
      <c:catAx>
        <c:axId val="192766512"/>
        <c:scaling>
          <c:orientation val="minMax"/>
        </c:scaling>
        <c:delete val="0"/>
        <c:axPos val="b"/>
        <c:numFmt formatCode="General" sourceLinked="0"/>
        <c:majorTickMark val="out"/>
        <c:minorTickMark val="none"/>
        <c:tickLblPos val="nextTo"/>
        <c:txPr>
          <a:bodyPr rot="-1740000"/>
          <a:lstStyle/>
          <a:p>
            <a:pPr>
              <a:defRPr sz="1200"/>
            </a:pPr>
            <a:endParaRPr lang="en-US"/>
          </a:p>
        </c:txPr>
        <c:crossAx val="192766904"/>
        <c:crosses val="autoZero"/>
        <c:auto val="1"/>
        <c:lblAlgn val="ctr"/>
        <c:lblOffset val="100"/>
        <c:noMultiLvlLbl val="0"/>
      </c:catAx>
      <c:valAx>
        <c:axId val="192766904"/>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192766512"/>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1">
                  <c:v>5500</c:v>
                </c:pt>
                <c:pt idx="2">
                  <c:v>233</c:v>
                </c:pt>
              </c:numCache>
            </c:numRef>
          </c:val>
        </c:ser>
        <c:ser>
          <c:idx val="1"/>
          <c:order val="1"/>
          <c:tx>
            <c:strRef>
              <c:f>Sheet1!$C$1</c:f>
              <c:strCache>
                <c:ptCount val="1"/>
                <c:pt idx="0">
                  <c:v>Actual 2011/2012</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1">
                  <c:v>26400</c:v>
                </c:pt>
                <c:pt idx="2">
                  <c:v>250</c:v>
                </c:pt>
              </c:numCache>
            </c:numRef>
          </c:val>
        </c:ser>
        <c:ser>
          <c:idx val="2"/>
          <c:order val="2"/>
          <c:tx>
            <c:strRef>
              <c:f>Sheet1!$D$1</c:f>
              <c:strCache>
                <c:ptCount val="1"/>
                <c:pt idx="0">
                  <c:v>Actual 2012/2013</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1">
                  <c:v>26400</c:v>
                </c:pt>
                <c:pt idx="2">
                  <c:v>320</c:v>
                </c:pt>
              </c:numCache>
            </c:numRef>
          </c:val>
        </c:ser>
        <c:ser>
          <c:idx val="3"/>
          <c:order val="3"/>
          <c:tx>
            <c:strRef>
              <c:f>Sheet1!$E$1</c:f>
              <c:strCache>
                <c:ptCount val="1"/>
                <c:pt idx="0">
                  <c:v>Budget 2013/2014</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1">
                  <c:v>8000</c:v>
                </c:pt>
                <c:pt idx="2">
                  <c:v>220</c:v>
                </c:pt>
              </c:numCache>
            </c:numRef>
          </c:val>
        </c:ser>
        <c:ser>
          <c:idx val="4"/>
          <c:order val="4"/>
          <c:tx>
            <c:strRef>
              <c:f>Sheet1!$F$1</c:f>
              <c:strCache>
                <c:ptCount val="1"/>
                <c:pt idx="0">
                  <c:v>Proposed 2014/2015</c:v>
                </c:pt>
              </c:strCache>
            </c:strRef>
          </c:tx>
          <c:invertIfNegative val="0"/>
          <c:cat>
            <c:strRef>
              <c:f>Sheet1!$A$2:$A$5</c:f>
              <c:strCache>
                <c:ptCount val="4"/>
                <c:pt idx="0">
                  <c:v>Personnel</c:v>
                </c:pt>
                <c:pt idx="1">
                  <c:v>Supplies</c:v>
                </c:pt>
                <c:pt idx="2">
                  <c:v>Misc</c:v>
                </c:pt>
                <c:pt idx="3">
                  <c:v>Capital</c:v>
                </c:pt>
              </c:strCache>
            </c:strRef>
          </c:cat>
          <c:val>
            <c:numRef>
              <c:f>Sheet1!$F$2:$F$5</c:f>
              <c:numCache>
                <c:formatCode>"$"#,##0</c:formatCode>
                <c:ptCount val="4"/>
                <c:pt idx="1">
                  <c:v>8000</c:v>
                </c:pt>
                <c:pt idx="2">
                  <c:v>220</c:v>
                </c:pt>
              </c:numCache>
            </c:numRef>
          </c:val>
        </c:ser>
        <c:dLbls>
          <c:showLegendKey val="0"/>
          <c:showVal val="0"/>
          <c:showCatName val="0"/>
          <c:showSerName val="0"/>
          <c:showPercent val="0"/>
          <c:showBubbleSize val="0"/>
        </c:dLbls>
        <c:gapWidth val="150"/>
        <c:shape val="box"/>
        <c:axId val="193569936"/>
        <c:axId val="193570328"/>
        <c:axId val="0"/>
      </c:bar3DChart>
      <c:catAx>
        <c:axId val="193569936"/>
        <c:scaling>
          <c:orientation val="minMax"/>
        </c:scaling>
        <c:delete val="0"/>
        <c:axPos val="b"/>
        <c:numFmt formatCode="General" sourceLinked="0"/>
        <c:majorTickMark val="out"/>
        <c:minorTickMark val="none"/>
        <c:tickLblPos val="nextTo"/>
        <c:txPr>
          <a:bodyPr rot="-1740000"/>
          <a:lstStyle/>
          <a:p>
            <a:pPr>
              <a:defRPr sz="1200"/>
            </a:pPr>
            <a:endParaRPr lang="en-US"/>
          </a:p>
        </c:txPr>
        <c:crossAx val="193570328"/>
        <c:crosses val="autoZero"/>
        <c:auto val="1"/>
        <c:lblAlgn val="ctr"/>
        <c:lblOffset val="100"/>
        <c:noMultiLvlLbl val="0"/>
      </c:catAx>
      <c:valAx>
        <c:axId val="193570328"/>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193569936"/>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30"/>
      <c:rAngAx val="0"/>
    </c:view3D>
    <c:floor>
      <c:thickness val="0"/>
    </c:floor>
    <c:sideWall>
      <c:thickness val="0"/>
    </c:sideWall>
    <c:backWall>
      <c:thickness val="0"/>
    </c:backWall>
    <c:plotArea>
      <c:layout>
        <c:manualLayout>
          <c:layoutTarget val="inner"/>
          <c:xMode val="edge"/>
          <c:yMode val="edge"/>
          <c:x val="0.19412304364732186"/>
          <c:y val="1.8037487270664829E-2"/>
          <c:w val="0.61695003402352488"/>
          <c:h val="0.79957038977119332"/>
        </c:manualLayout>
      </c:layout>
      <c:pie3DChart>
        <c:varyColors val="1"/>
        <c:ser>
          <c:idx val="0"/>
          <c:order val="0"/>
          <c:tx>
            <c:strRef>
              <c:f>Sheet1!$B$1</c:f>
              <c:strCache>
                <c:ptCount val="1"/>
                <c:pt idx="0">
                  <c:v>Water - $3,265,367</c:v>
                </c:pt>
              </c:strCache>
            </c:strRef>
          </c:tx>
          <c:dPt>
            <c:idx val="0"/>
            <c:bubble3D val="0"/>
            <c:spPr>
              <a:solidFill>
                <a:srgbClr val="002060"/>
              </a:solidFill>
            </c:spPr>
          </c:dPt>
          <c:dLbls>
            <c:dLbl>
              <c:idx val="0"/>
              <c:layout>
                <c:manualLayout>
                  <c:x val="0.16203703703703709"/>
                  <c:y val="0.11129083304683567"/>
                </c:manualLayout>
              </c:layout>
              <c:spPr>
                <a:noFill/>
                <a:ln>
                  <a:noFill/>
                </a:ln>
                <a:effectLst/>
              </c:spPr>
              <c:txPr>
                <a:bodyPr wrap="square" lIns="38100" tIns="19050" rIns="38100" bIns="19050" anchor="ctr">
                  <a:spAutoFit/>
                </a:bodyPr>
                <a:lstStyle/>
                <a:p>
                  <a:pPr>
                    <a:defRPr sz="1500">
                      <a:solidFill>
                        <a:schemeClr val="tx1"/>
                      </a:solidFill>
                    </a:defRPr>
                  </a:pPr>
                  <a:endParaRPr lang="en-US"/>
                </a:p>
              </c:txPr>
              <c:dLblPos val="bestFit"/>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Lst>
            </c:dLbl>
            <c:dLbl>
              <c:idx val="1"/>
              <c:layout>
                <c:manualLayout>
                  <c:x val="-0.12672134733158355"/>
                  <c:y val="-0.24011124599879805"/>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9.9117575580830175E-2"/>
                  <c:y val="-0.20497464521334274"/>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2.6494969378827619E-2"/>
                  <c:y val="4.6270982683178988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8.5366238942354428E-3"/>
                  <c:y val="-2.3814934002966803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4.144320501603966E-2"/>
                  <c:y val="-9.6362250948295314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c:spPr>
            <c:txPr>
              <a:bodyPr/>
              <a:lstStyle/>
              <a:p>
                <a:pPr>
                  <a:defRPr sz="1500">
                    <a:solidFill>
                      <a:schemeClr val="tx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15:spPr xmlns:c15="http://schemas.microsoft.com/office/drawing/2012/chart">
                  <a:prstGeom prst="rect">
                    <a:avLst/>
                  </a:prstGeom>
                </c15:spPr>
              </c:ext>
            </c:extLst>
          </c:dLbls>
          <c:cat>
            <c:strRef>
              <c:f>Sheet1!$A$2:$A$8</c:f>
              <c:strCache>
                <c:ptCount val="7"/>
                <c:pt idx="0">
                  <c:v>Water</c:v>
                </c:pt>
                <c:pt idx="1">
                  <c:v>Wastewater</c:v>
                </c:pt>
                <c:pt idx="2">
                  <c:v>Interest</c:v>
                </c:pt>
                <c:pt idx="3">
                  <c:v>Penalties</c:v>
                </c:pt>
                <c:pt idx="4">
                  <c:v>Svc Charge</c:v>
                </c:pt>
                <c:pt idx="5">
                  <c:v>Tap Fee</c:v>
                </c:pt>
                <c:pt idx="6">
                  <c:v>Misc</c:v>
                </c:pt>
              </c:strCache>
            </c:strRef>
          </c:cat>
          <c:val>
            <c:numRef>
              <c:f>Sheet1!$B$2:$B$8</c:f>
              <c:numCache>
                <c:formatCode>"$"#,##0</c:formatCode>
                <c:ptCount val="7"/>
                <c:pt idx="0">
                  <c:v>1171385</c:v>
                </c:pt>
                <c:pt idx="1">
                  <c:v>686072</c:v>
                </c:pt>
                <c:pt idx="2">
                  <c:v>40400</c:v>
                </c:pt>
                <c:pt idx="3">
                  <c:v>171000</c:v>
                </c:pt>
                <c:pt idx="4">
                  <c:v>15000</c:v>
                </c:pt>
                <c:pt idx="5">
                  <c:v>7000</c:v>
                </c:pt>
                <c:pt idx="6">
                  <c:v>500</c:v>
                </c:pt>
              </c:numCache>
            </c:numRef>
          </c:val>
        </c:ser>
        <c:dLbls>
          <c:showLegendKey val="0"/>
          <c:showVal val="0"/>
          <c:showCatName val="0"/>
          <c:showSerName val="0"/>
          <c:showPercent val="0"/>
          <c:showBubbleSize val="0"/>
          <c:showLeaderLines val="1"/>
        </c:dLbls>
      </c:pie3DChart>
    </c:plotArea>
    <c:legend>
      <c:legendPos val="b"/>
      <c:layout>
        <c:manualLayout>
          <c:xMode val="edge"/>
          <c:yMode val="edge"/>
          <c:x val="3.4132124993809729E-2"/>
          <c:y val="0.85920477034390264"/>
          <c:w val="0.92859109592433031"/>
          <c:h val="0.1183469683689416"/>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2010/2011</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538854</c:v>
                </c:pt>
                <c:pt idx="1">
                  <c:v>373579</c:v>
                </c:pt>
                <c:pt idx="2">
                  <c:v>709442</c:v>
                </c:pt>
                <c:pt idx="3">
                  <c:v>120946</c:v>
                </c:pt>
              </c:numCache>
            </c:numRef>
          </c:val>
        </c:ser>
        <c:ser>
          <c:idx val="1"/>
          <c:order val="1"/>
          <c:tx>
            <c:strRef>
              <c:f>Sheet1!$C$1</c:f>
              <c:strCache>
                <c:ptCount val="1"/>
                <c:pt idx="0">
                  <c:v>Actual 2011/2012</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568000</c:v>
                </c:pt>
                <c:pt idx="1">
                  <c:v>345600</c:v>
                </c:pt>
                <c:pt idx="2">
                  <c:v>751000</c:v>
                </c:pt>
                <c:pt idx="3">
                  <c:v>105100</c:v>
                </c:pt>
              </c:numCache>
            </c:numRef>
          </c:val>
        </c:ser>
        <c:ser>
          <c:idx val="2"/>
          <c:order val="2"/>
          <c:tx>
            <c:strRef>
              <c:f>Sheet1!$D$1</c:f>
              <c:strCache>
                <c:ptCount val="1"/>
                <c:pt idx="0">
                  <c:v>Actual 2012/2013</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590600</c:v>
                </c:pt>
                <c:pt idx="1">
                  <c:v>381400</c:v>
                </c:pt>
                <c:pt idx="2">
                  <c:v>861370</c:v>
                </c:pt>
                <c:pt idx="3">
                  <c:v>138200</c:v>
                </c:pt>
              </c:numCache>
            </c:numRef>
          </c:val>
        </c:ser>
        <c:ser>
          <c:idx val="3"/>
          <c:order val="3"/>
          <c:tx>
            <c:strRef>
              <c:f>Sheet1!$E$1</c:f>
              <c:strCache>
                <c:ptCount val="1"/>
                <c:pt idx="0">
                  <c:v>Budget 2013/2014</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710685</c:v>
                </c:pt>
                <c:pt idx="1">
                  <c:v>386200</c:v>
                </c:pt>
                <c:pt idx="2">
                  <c:v>775822</c:v>
                </c:pt>
                <c:pt idx="3">
                  <c:v>56125</c:v>
                </c:pt>
              </c:numCache>
            </c:numRef>
          </c:val>
        </c:ser>
        <c:ser>
          <c:idx val="4"/>
          <c:order val="4"/>
          <c:tx>
            <c:strRef>
              <c:f>Sheet1!$F$1</c:f>
              <c:strCache>
                <c:ptCount val="1"/>
                <c:pt idx="0">
                  <c:v>Proposed 2014/2015</c:v>
                </c:pt>
              </c:strCache>
            </c:strRef>
          </c:tx>
          <c:invertIfNegative val="0"/>
          <c:cat>
            <c:strRef>
              <c:f>Sheet1!$A$2:$A$5</c:f>
              <c:strCache>
                <c:ptCount val="4"/>
                <c:pt idx="0">
                  <c:v>Personnel</c:v>
                </c:pt>
                <c:pt idx="1">
                  <c:v>Supplies</c:v>
                </c:pt>
                <c:pt idx="2">
                  <c:v>Misc</c:v>
                </c:pt>
                <c:pt idx="3">
                  <c:v>Capital</c:v>
                </c:pt>
              </c:strCache>
            </c:strRef>
          </c:cat>
          <c:val>
            <c:numRef>
              <c:f>Sheet1!$F$2:$F$5</c:f>
              <c:numCache>
                <c:formatCode>"$"#,##0</c:formatCode>
                <c:ptCount val="4"/>
                <c:pt idx="0">
                  <c:v>685952</c:v>
                </c:pt>
                <c:pt idx="1">
                  <c:v>388550</c:v>
                </c:pt>
                <c:pt idx="2">
                  <c:v>600000</c:v>
                </c:pt>
                <c:pt idx="3">
                  <c:v>77350</c:v>
                </c:pt>
              </c:numCache>
            </c:numRef>
          </c:val>
        </c:ser>
        <c:dLbls>
          <c:showLegendKey val="0"/>
          <c:showVal val="0"/>
          <c:showCatName val="0"/>
          <c:showSerName val="0"/>
          <c:showPercent val="0"/>
          <c:showBubbleSize val="0"/>
        </c:dLbls>
        <c:gapWidth val="150"/>
        <c:shape val="box"/>
        <c:axId val="193571504"/>
        <c:axId val="193571896"/>
        <c:axId val="0"/>
      </c:bar3DChart>
      <c:catAx>
        <c:axId val="193571504"/>
        <c:scaling>
          <c:orientation val="minMax"/>
        </c:scaling>
        <c:delete val="0"/>
        <c:axPos val="b"/>
        <c:numFmt formatCode="General" sourceLinked="0"/>
        <c:majorTickMark val="out"/>
        <c:minorTickMark val="none"/>
        <c:tickLblPos val="nextTo"/>
        <c:txPr>
          <a:bodyPr rot="-1740000"/>
          <a:lstStyle/>
          <a:p>
            <a:pPr>
              <a:defRPr sz="1200"/>
            </a:pPr>
            <a:endParaRPr lang="en-US"/>
          </a:p>
        </c:txPr>
        <c:crossAx val="193571896"/>
        <c:crosses val="autoZero"/>
        <c:auto val="1"/>
        <c:lblAlgn val="ctr"/>
        <c:lblOffset val="100"/>
        <c:noMultiLvlLbl val="0"/>
      </c:catAx>
      <c:valAx>
        <c:axId val="193571896"/>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193571504"/>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rAngAx val="0"/>
      <c:perspective val="20"/>
    </c:view3D>
    <c:floor>
      <c:thickness val="0"/>
    </c:floor>
    <c:sideWall>
      <c:thickness val="0"/>
      <c:spPr>
        <a:noFill/>
      </c:spPr>
    </c:sideWall>
    <c:backWall>
      <c:thickness val="0"/>
      <c:spPr>
        <a:noFill/>
      </c:spPr>
    </c:backWall>
    <c:plotArea>
      <c:layout>
        <c:manualLayout>
          <c:layoutTarget val="inner"/>
          <c:xMode val="edge"/>
          <c:yMode val="edge"/>
          <c:x val="1.8518518518518538E-2"/>
          <c:y val="4.7115283666464766E-2"/>
          <c:w val="0.95061728395061729"/>
          <c:h val="0.92115404805168588"/>
        </c:manualLayout>
      </c:layout>
      <c:bar3DChart>
        <c:barDir val="col"/>
        <c:grouping val="standard"/>
        <c:varyColors val="0"/>
        <c:ser>
          <c:idx val="0"/>
          <c:order val="0"/>
          <c:tx>
            <c:strRef>
              <c:f>Sheet1!$B$1</c:f>
              <c:strCache>
                <c:ptCount val="1"/>
                <c:pt idx="0">
                  <c:v>Column1</c:v>
                </c:pt>
              </c:strCache>
            </c:strRef>
          </c:tx>
          <c:spPr>
            <a:solidFill>
              <a:srgbClr val="9BBB59">
                <a:lumMod val="75000"/>
              </a:srgbClr>
            </a:solidFill>
          </c:spPr>
          <c:invertIfNegative val="0"/>
          <c:dPt>
            <c:idx val="0"/>
            <c:invertIfNegative val="0"/>
            <c:bubble3D val="0"/>
            <c:spPr>
              <a:solidFill>
                <a:srgbClr val="002060"/>
              </a:solidFill>
            </c:spPr>
          </c:dPt>
          <c:dPt>
            <c:idx val="1"/>
            <c:invertIfNegative val="0"/>
            <c:bubble3D val="0"/>
            <c:spPr>
              <a:solidFill>
                <a:schemeClr val="accent4">
                  <a:lumMod val="75000"/>
                </a:schemeClr>
              </a:solidFill>
            </c:spPr>
          </c:dPt>
          <c:dLbls>
            <c:dLbl>
              <c:idx val="0"/>
              <c:layout>
                <c:manualLayout>
                  <c:x val="0"/>
                  <c:y val="0.28428256181353129"/>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3.2362447749586859E-3"/>
                  <c:y val="0.10620609525720114"/>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3.0864197530864196E-3"/>
                  <c:y val="0.18011768987064178"/>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7.7160493827161626E-3"/>
                  <c:y val="-1.4861995753715421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5.7815689705453615E-4"/>
                  <c:y val="-7.7898041590954981E-2"/>
                </c:manualLayout>
              </c:layout>
              <c:numFmt formatCode="0.00%" sourceLinked="0"/>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Lst>
            </c:dLbl>
            <c:dLbl>
              <c:idx val="5"/>
              <c:layout>
                <c:manualLayout>
                  <c:x val="-6.8184541168465049E-2"/>
                  <c:y val="6.776862507571190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Salaries</c:v>
                </c:pt>
                <c:pt idx="1">
                  <c:v>Supplies</c:v>
                </c:pt>
                <c:pt idx="2">
                  <c:v>Miscellaneous</c:v>
                </c:pt>
                <c:pt idx="3">
                  <c:v>Capital</c:v>
                </c:pt>
              </c:strCache>
            </c:strRef>
          </c:cat>
          <c:val>
            <c:numRef>
              <c:f>Sheet1!$B$2:$B$5</c:f>
              <c:numCache>
                <c:formatCode>"$"#,##0</c:formatCode>
                <c:ptCount val="4"/>
                <c:pt idx="0">
                  <c:v>685952</c:v>
                </c:pt>
                <c:pt idx="1">
                  <c:v>388550</c:v>
                </c:pt>
                <c:pt idx="2">
                  <c:v>600000</c:v>
                </c:pt>
                <c:pt idx="3">
                  <c:v>77350</c:v>
                </c:pt>
              </c:numCache>
            </c:numRef>
          </c:val>
        </c:ser>
        <c:dLbls>
          <c:showLegendKey val="0"/>
          <c:showVal val="0"/>
          <c:showCatName val="0"/>
          <c:showSerName val="0"/>
          <c:showPercent val="0"/>
          <c:showBubbleSize val="0"/>
        </c:dLbls>
        <c:gapWidth val="83"/>
        <c:gapDepth val="85"/>
        <c:shape val="box"/>
        <c:axId val="193572680"/>
        <c:axId val="193573072"/>
        <c:axId val="192048216"/>
      </c:bar3DChart>
      <c:catAx>
        <c:axId val="193572680"/>
        <c:scaling>
          <c:orientation val="minMax"/>
        </c:scaling>
        <c:delete val="0"/>
        <c:axPos val="b"/>
        <c:numFmt formatCode="General" sourceLinked="0"/>
        <c:majorTickMark val="out"/>
        <c:minorTickMark val="none"/>
        <c:tickLblPos val="nextTo"/>
        <c:txPr>
          <a:bodyPr/>
          <a:lstStyle/>
          <a:p>
            <a:pPr>
              <a:defRPr sz="1800"/>
            </a:pPr>
            <a:endParaRPr lang="en-US"/>
          </a:p>
        </c:txPr>
        <c:crossAx val="193573072"/>
        <c:crosses val="autoZero"/>
        <c:auto val="1"/>
        <c:lblAlgn val="ctr"/>
        <c:lblOffset val="100"/>
        <c:noMultiLvlLbl val="0"/>
      </c:catAx>
      <c:valAx>
        <c:axId val="193573072"/>
        <c:scaling>
          <c:orientation val="minMax"/>
        </c:scaling>
        <c:delete val="0"/>
        <c:axPos val="l"/>
        <c:majorGridlines/>
        <c:numFmt formatCode="&quot;$&quot;#,##0" sourceLinked="1"/>
        <c:majorTickMark val="out"/>
        <c:minorTickMark val="none"/>
        <c:tickLblPos val="nextTo"/>
        <c:txPr>
          <a:bodyPr/>
          <a:lstStyle/>
          <a:p>
            <a:pPr>
              <a:defRPr sz="1800"/>
            </a:pPr>
            <a:endParaRPr lang="en-US"/>
          </a:p>
        </c:txPr>
        <c:crossAx val="193572680"/>
        <c:crosses val="autoZero"/>
        <c:crossBetween val="between"/>
      </c:valAx>
      <c:serAx>
        <c:axId val="192048216"/>
        <c:scaling>
          <c:orientation val="minMax"/>
        </c:scaling>
        <c:delete val="1"/>
        <c:axPos val="b"/>
        <c:majorTickMark val="out"/>
        <c:minorTickMark val="none"/>
        <c:tickLblPos val="none"/>
        <c:crossAx val="193573072"/>
        <c:crosses val="autoZero"/>
      </c:serAx>
      <c:spPr>
        <a:noFill/>
      </c:spPr>
    </c:plotArea>
    <c:plotVisOnly val="1"/>
    <c:dispBlanksAs val="gap"/>
    <c:showDLblsOverMax val="0"/>
  </c:chart>
  <c:spPr>
    <a:noFill/>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Series 1</c:v>
                </c:pt>
              </c:strCache>
            </c:strRef>
          </c:tx>
          <c:invertIfNegative val="0"/>
          <c:dPt>
            <c:idx val="0"/>
            <c:invertIfNegative val="0"/>
            <c:bubble3D val="0"/>
            <c:spPr>
              <a:solidFill>
                <a:schemeClr val="accent2">
                  <a:lumMod val="75000"/>
                </a:schemeClr>
              </a:solidFill>
            </c:spPr>
          </c:dPt>
          <c:dPt>
            <c:idx val="1"/>
            <c:invertIfNegative val="0"/>
            <c:bubble3D val="0"/>
            <c:spPr>
              <a:solidFill>
                <a:schemeClr val="bg2"/>
              </a:solidFill>
            </c:spPr>
          </c:dPt>
          <c:dPt>
            <c:idx val="2"/>
            <c:invertIfNegative val="0"/>
            <c:bubble3D val="0"/>
            <c:spPr>
              <a:solidFill>
                <a:srgbClr val="00B0F0"/>
              </a:solidFill>
            </c:spPr>
          </c:dPt>
          <c:dPt>
            <c:idx val="3"/>
            <c:invertIfNegative val="0"/>
            <c:bubble3D val="0"/>
            <c:spPr>
              <a:solidFill>
                <a:schemeClr val="accent6">
                  <a:lumMod val="75000"/>
                </a:schemeClr>
              </a:solidFill>
            </c:spPr>
          </c:dPt>
          <c:dPt>
            <c:idx val="4"/>
            <c:invertIfNegative val="0"/>
            <c:bubble3D val="0"/>
            <c:spPr>
              <a:solidFill>
                <a:srgbClr val="645577"/>
              </a:solidFill>
            </c:spPr>
          </c:dPt>
          <c:dPt>
            <c:idx val="5"/>
            <c:invertIfNegative val="0"/>
            <c:bubble3D val="0"/>
            <c:spPr>
              <a:solidFill>
                <a:srgbClr val="F0F078"/>
              </a:solidFill>
            </c:spPr>
          </c:dPt>
          <c:dLbls>
            <c:dLbl>
              <c:idx val="0"/>
              <c:layout>
                <c:manualLayout>
                  <c:x val="4.6296296296296016E-3"/>
                  <c:y val="0.16560933149902526"/>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4.629629629629573E-3"/>
                  <c:y val="0.28848077099830194"/>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6.1728395061727264E-3"/>
                  <c:y val="0.26978294324841212"/>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6.1728395061728392E-3"/>
                  <c:y val="0.31786307174812911"/>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7.716049382716049E-3"/>
                  <c:y val="0.3151919534981448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9.25925925925929E-3"/>
                  <c:y val="-2.6711182499842782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2010/2011 Actual</c:v>
                </c:pt>
                <c:pt idx="1">
                  <c:v>2011/2012 Actual</c:v>
                </c:pt>
                <c:pt idx="2">
                  <c:v>2012/2013 Actual</c:v>
                </c:pt>
                <c:pt idx="3">
                  <c:v>2013/2014 Budget</c:v>
                </c:pt>
                <c:pt idx="4">
                  <c:v>2014/2015 Proposed</c:v>
                </c:pt>
              </c:strCache>
            </c:strRef>
          </c:cat>
          <c:val>
            <c:numRef>
              <c:f>Sheet1!$B$2:$B$6</c:f>
              <c:numCache>
                <c:formatCode>"$"#,##0</c:formatCode>
                <c:ptCount val="5"/>
                <c:pt idx="0">
                  <c:v>414204</c:v>
                </c:pt>
                <c:pt idx="1">
                  <c:v>440000</c:v>
                </c:pt>
                <c:pt idx="2">
                  <c:v>450000</c:v>
                </c:pt>
                <c:pt idx="3">
                  <c:v>470000</c:v>
                </c:pt>
                <c:pt idx="4">
                  <c:v>470000</c:v>
                </c:pt>
              </c:numCache>
            </c:numRef>
          </c:val>
        </c:ser>
        <c:dLbls>
          <c:showLegendKey val="0"/>
          <c:showVal val="0"/>
          <c:showCatName val="0"/>
          <c:showSerName val="0"/>
          <c:showPercent val="0"/>
          <c:showBubbleSize val="0"/>
        </c:dLbls>
        <c:gapWidth val="58"/>
        <c:gapDepth val="122"/>
        <c:shape val="box"/>
        <c:axId val="188876400"/>
        <c:axId val="189000280"/>
        <c:axId val="0"/>
      </c:bar3DChart>
      <c:catAx>
        <c:axId val="188876400"/>
        <c:scaling>
          <c:orientation val="minMax"/>
        </c:scaling>
        <c:delete val="0"/>
        <c:axPos val="b"/>
        <c:numFmt formatCode="General" sourceLinked="0"/>
        <c:majorTickMark val="out"/>
        <c:minorTickMark val="none"/>
        <c:tickLblPos val="nextTo"/>
        <c:txPr>
          <a:bodyPr/>
          <a:lstStyle/>
          <a:p>
            <a:pPr>
              <a:defRPr sz="1400"/>
            </a:pPr>
            <a:endParaRPr lang="en-US"/>
          </a:p>
        </c:txPr>
        <c:crossAx val="189000280"/>
        <c:crosses val="autoZero"/>
        <c:auto val="0"/>
        <c:lblAlgn val="ctr"/>
        <c:lblOffset val="100"/>
        <c:noMultiLvlLbl val="0"/>
      </c:catAx>
      <c:valAx>
        <c:axId val="189000280"/>
        <c:scaling>
          <c:orientation val="minMax"/>
        </c:scaling>
        <c:delete val="0"/>
        <c:axPos val="l"/>
        <c:majorGridlines/>
        <c:numFmt formatCode="&quot;$&quot;#,##0" sourceLinked="1"/>
        <c:majorTickMark val="out"/>
        <c:minorTickMark val="none"/>
        <c:tickLblPos val="nextTo"/>
        <c:crossAx val="188876400"/>
        <c:crosses val="autoZero"/>
        <c:crossBetween val="between"/>
        <c:majorUnit val="25000"/>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60"/>
      <c:rAngAx val="0"/>
    </c:view3D>
    <c:floor>
      <c:thickness val="0"/>
    </c:floor>
    <c:sideWall>
      <c:thickness val="0"/>
    </c:sideWall>
    <c:backWall>
      <c:thickness val="0"/>
    </c:backWall>
    <c:plotArea>
      <c:layout>
        <c:manualLayout>
          <c:layoutTarget val="inner"/>
          <c:xMode val="edge"/>
          <c:yMode val="edge"/>
          <c:x val="0.17203412073490815"/>
          <c:y val="6.0397226466094724E-2"/>
          <c:w val="0.58540516894847605"/>
          <c:h val="0.64662624277557224"/>
        </c:manualLayout>
      </c:layout>
      <c:pie3DChart>
        <c:varyColors val="1"/>
        <c:ser>
          <c:idx val="0"/>
          <c:order val="0"/>
          <c:tx>
            <c:strRef>
              <c:f>Sheet1!$B$1</c:f>
              <c:strCache>
                <c:ptCount val="1"/>
                <c:pt idx="0">
                  <c:v>Sales</c:v>
                </c:pt>
              </c:strCache>
            </c:strRef>
          </c:tx>
          <c:dPt>
            <c:idx val="0"/>
            <c:bubble3D val="0"/>
            <c:spPr>
              <a:solidFill>
                <a:srgbClr val="002060"/>
              </a:solidFill>
            </c:spPr>
          </c:dPt>
          <c:dLbls>
            <c:dLbl>
              <c:idx val="1"/>
              <c:layout>
                <c:manualLayout>
                  <c:x val="0.19527825069163651"/>
                  <c:y val="5.858873418530617E-2"/>
                </c:manualLayout>
              </c:layout>
              <c:tx>
                <c:rich>
                  <a:bodyPr/>
                  <a:lstStyle/>
                  <a:p>
                    <a:fld id="{887F7DEB-6494-498F-B2A0-2714B5269959}" type="VALUE">
                      <a:rPr lang="en-US" sz="2400"/>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3"/>
              <c:layout>
                <c:manualLayout>
                  <c:x val="2.4121266936227567E-2"/>
                  <c:y val="6.2857864712340976E-3"/>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1.1477796694332127E-2"/>
                  <c:y val="-5.057997769272926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Sheet1!$A$2:$A$9</c:f>
              <c:strCache>
                <c:ptCount val="8"/>
                <c:pt idx="0">
                  <c:v>Hotel Tax</c:v>
                </c:pt>
                <c:pt idx="1">
                  <c:v>Sales Tax</c:v>
                </c:pt>
                <c:pt idx="2">
                  <c:v>Occupancy Tax</c:v>
                </c:pt>
                <c:pt idx="3">
                  <c:v>Electric Franchise</c:v>
                </c:pt>
                <c:pt idx="4">
                  <c:v>Gas Franchise</c:v>
                </c:pt>
                <c:pt idx="5">
                  <c:v>Telephone Franchise</c:v>
                </c:pt>
                <c:pt idx="6">
                  <c:v>Cable Franchise</c:v>
                </c:pt>
                <c:pt idx="7">
                  <c:v>Street Use Fee</c:v>
                </c:pt>
              </c:strCache>
            </c:strRef>
          </c:cat>
          <c:val>
            <c:numRef>
              <c:f>Sheet1!$B$2:$B$9</c:f>
              <c:numCache>
                <c:formatCode>"$"#,##0</c:formatCode>
                <c:ptCount val="8"/>
                <c:pt idx="0">
                  <c:v>35000</c:v>
                </c:pt>
                <c:pt idx="1">
                  <c:v>470000</c:v>
                </c:pt>
                <c:pt idx="2">
                  <c:v>2000</c:v>
                </c:pt>
                <c:pt idx="3">
                  <c:v>152000</c:v>
                </c:pt>
                <c:pt idx="4">
                  <c:v>53000</c:v>
                </c:pt>
                <c:pt idx="5">
                  <c:v>35000</c:v>
                </c:pt>
                <c:pt idx="6">
                  <c:v>25000</c:v>
                </c:pt>
                <c:pt idx="7">
                  <c:v>31000</c:v>
                </c:pt>
              </c:numCache>
            </c:numRef>
          </c:val>
        </c:ser>
        <c:dLbls>
          <c:showLegendKey val="0"/>
          <c:showVal val="0"/>
          <c:showCatName val="0"/>
          <c:showSerName val="0"/>
          <c:showPercent val="0"/>
          <c:showBubbleSize val="0"/>
          <c:showLeaderLines val="0"/>
        </c:dLbls>
      </c:pie3DChart>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95892874501799"/>
          <c:y val="4.8614405376270209E-2"/>
          <c:w val="0.74967070088461163"/>
          <c:h val="0.88469547806731963"/>
        </c:manualLayout>
      </c:layout>
      <c:lineChart>
        <c:grouping val="stacked"/>
        <c:varyColors val="0"/>
        <c:ser>
          <c:idx val="0"/>
          <c:order val="0"/>
          <c:tx>
            <c:strRef>
              <c:f>Sheet1!$B$1</c:f>
              <c:strCache>
                <c:ptCount val="1"/>
                <c:pt idx="0">
                  <c:v>Series 1</c:v>
                </c:pt>
              </c:strCache>
            </c:strRef>
          </c:tx>
          <c:spPr>
            <a:ln w="50800">
              <a:solidFill>
                <a:srgbClr val="002060"/>
              </a:solidFill>
            </a:ln>
          </c:spPr>
          <c:marker>
            <c:symbol val="diamond"/>
            <c:size val="15"/>
            <c:spPr>
              <a:solidFill>
                <a:srgbClr val="002060"/>
              </a:solidFill>
            </c:spPr>
          </c:marker>
          <c:dLbls>
            <c:dLbl>
              <c:idx val="3"/>
              <c:layout>
                <c:manualLayout>
                  <c:x val="-2.7777777777777776E-2"/>
                  <c:y val="-4.4896522574311808E-2"/>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8.3333333333333343E-2"/>
                  <c:y val="-6.4538751200573313E-2"/>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0"/>
                  <c:y val="3.6478424591628346E-2"/>
                </c:manualLayout>
              </c:layout>
              <c:showLegendKey val="0"/>
              <c:showVal val="1"/>
              <c:showCatName val="0"/>
              <c:showSerName val="0"/>
              <c:showPercent val="0"/>
              <c:showBubbleSize val="0"/>
              <c:extLst>
                <c:ext xmlns:c15="http://schemas.microsoft.com/office/drawing/2012/chart" uri="{CE6537A1-D6FC-4f65-9D91-7224C49458BB}"/>
              </c:extLst>
            </c:dLbl>
            <c:dLbl>
              <c:idx val="11"/>
              <c:layout>
                <c:manualLayout>
                  <c:x val="-1.5432098765432109E-3"/>
                  <c:y val="-4.4896522574311842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Sheet1!$A$2:$A$7</c:f>
              <c:numCache>
                <c:formatCode>General</c:formatCode>
                <c:ptCount val="6"/>
                <c:pt idx="0">
                  <c:v>2009</c:v>
                </c:pt>
                <c:pt idx="1">
                  <c:v>2010</c:v>
                </c:pt>
                <c:pt idx="2">
                  <c:v>2011</c:v>
                </c:pt>
                <c:pt idx="3">
                  <c:v>2012</c:v>
                </c:pt>
                <c:pt idx="4">
                  <c:v>2013</c:v>
                </c:pt>
                <c:pt idx="5">
                  <c:v>2014</c:v>
                </c:pt>
              </c:numCache>
            </c:numRef>
          </c:cat>
          <c:val>
            <c:numRef>
              <c:f>Sheet1!$B$2:$B$7</c:f>
              <c:numCache>
                <c:formatCode>"$"#,##0_);[Red]\("$"#,##0\)</c:formatCode>
                <c:ptCount val="6"/>
                <c:pt idx="0">
                  <c:v>144562952</c:v>
                </c:pt>
                <c:pt idx="1">
                  <c:v>141223148</c:v>
                </c:pt>
                <c:pt idx="2">
                  <c:v>130700305</c:v>
                </c:pt>
                <c:pt idx="3">
                  <c:v>135843370</c:v>
                </c:pt>
                <c:pt idx="4">
                  <c:v>135064445</c:v>
                </c:pt>
                <c:pt idx="5">
                  <c:v>127260056</c:v>
                </c:pt>
              </c:numCache>
            </c:numRef>
          </c:val>
          <c:smooth val="0"/>
        </c:ser>
        <c:dLbls>
          <c:showLegendKey val="0"/>
          <c:showVal val="0"/>
          <c:showCatName val="0"/>
          <c:showSerName val="0"/>
          <c:showPercent val="0"/>
          <c:showBubbleSize val="0"/>
        </c:dLbls>
        <c:marker val="1"/>
        <c:smooth val="0"/>
        <c:axId val="189001456"/>
        <c:axId val="189001848"/>
      </c:lineChart>
      <c:catAx>
        <c:axId val="189001456"/>
        <c:scaling>
          <c:orientation val="minMax"/>
        </c:scaling>
        <c:delete val="0"/>
        <c:axPos val="b"/>
        <c:numFmt formatCode="General" sourceLinked="1"/>
        <c:majorTickMark val="out"/>
        <c:minorTickMark val="none"/>
        <c:tickLblPos val="nextTo"/>
        <c:txPr>
          <a:bodyPr/>
          <a:lstStyle/>
          <a:p>
            <a:pPr>
              <a:defRPr sz="1200"/>
            </a:pPr>
            <a:endParaRPr lang="en-US"/>
          </a:p>
        </c:txPr>
        <c:crossAx val="189001848"/>
        <c:crosses val="autoZero"/>
        <c:auto val="1"/>
        <c:lblAlgn val="ctr"/>
        <c:lblOffset val="100"/>
        <c:noMultiLvlLbl val="0"/>
      </c:catAx>
      <c:valAx>
        <c:axId val="189001848"/>
        <c:scaling>
          <c:orientation val="minMax"/>
        </c:scaling>
        <c:delete val="0"/>
        <c:axPos val="l"/>
        <c:numFmt formatCode="&quot;$&quot;#,##0_);[Red]\(&quot;$&quot;#,##0\)" sourceLinked="1"/>
        <c:majorTickMark val="out"/>
        <c:minorTickMark val="none"/>
        <c:tickLblPos val="nextTo"/>
        <c:txPr>
          <a:bodyPr/>
          <a:lstStyle/>
          <a:p>
            <a:pPr>
              <a:defRPr sz="1200"/>
            </a:pPr>
            <a:endParaRPr lang="en-US"/>
          </a:p>
        </c:txPr>
        <c:crossAx val="189001456"/>
        <c:crosses val="autoZero"/>
        <c:crossBetween val="between"/>
      </c:valAx>
    </c:plotArea>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957291522770192E-2"/>
          <c:y val="4.7844408843903133E-2"/>
          <c:w val="0.86053890833090307"/>
          <c:h val="0.75270428294660685"/>
        </c:manualLayout>
      </c:layout>
      <c:lineChart>
        <c:grouping val="standard"/>
        <c:varyColors val="0"/>
        <c:ser>
          <c:idx val="0"/>
          <c:order val="0"/>
          <c:tx>
            <c:strRef>
              <c:f>Sheet1!$B$1</c:f>
              <c:strCache>
                <c:ptCount val="1"/>
                <c:pt idx="0">
                  <c:v>Series 1</c:v>
                </c:pt>
              </c:strCache>
            </c:strRef>
          </c:tx>
          <c:spPr>
            <a:ln w="50800">
              <a:solidFill>
                <a:schemeClr val="accent3">
                  <a:lumMod val="75000"/>
                </a:schemeClr>
              </a:solidFill>
            </a:ln>
          </c:spPr>
          <c:marker>
            <c:symbol val="diamond"/>
            <c:size val="10"/>
            <c:spPr>
              <a:solidFill>
                <a:srgbClr val="1F497D">
                  <a:lumMod val="75000"/>
                </a:srgbClr>
              </a:solidFill>
              <a:ln w="15875">
                <a:solidFill>
                  <a:schemeClr val="accent6">
                    <a:lumMod val="75000"/>
                  </a:schemeClr>
                </a:solidFill>
              </a:ln>
            </c:spPr>
          </c:marker>
          <c:dLbls>
            <c:dLbl>
              <c:idx val="0"/>
              <c:layout>
                <c:manualLayout>
                  <c:x val="2.7777777777777776E-2"/>
                  <c:y val="-5.25796856521423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0.10640028549062946"/>
                  <c:y val="3.943476423910673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4.4753086419753133E-2"/>
                  <c:y val="-3.700947448674261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0.12694927936639502"/>
                  <c:y val="4.22943539146921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6.4733618823962849E-2"/>
                  <c:y val="4.469273280432097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5"/>
              <c:layout>
                <c:manualLayout>
                  <c:x val="-5.0925887553529496E-2"/>
                  <c:y val="-5.078245403469394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4.1910369756412026E-2"/>
                  <c:y val="4.448903827407802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7"/>
              <c:layout>
                <c:manualLayout>
                  <c:x val="-5.1981857530966631E-2"/>
                  <c:y val="-4.658684352761665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8"/>
              <c:layout>
                <c:manualLayout>
                  <c:x val="2.3391812865497075E-2"/>
                  <c:y val="-3.7717851196591511E-2"/>
                </c:manualLayout>
              </c:layout>
              <c:dLblPos val="r"/>
              <c:showLegendKey val="0"/>
              <c:showVal val="1"/>
              <c:showCatName val="0"/>
              <c:showSerName val="0"/>
              <c:showPercent val="0"/>
              <c:showBubbleSize val="0"/>
              <c:extLst>
                <c:ext xmlns:c15="http://schemas.microsoft.com/office/drawing/2012/chart" uri="{CE6537A1-D6FC-4f65-9D91-7224C49458BB}"/>
              </c:extLst>
            </c:dLbl>
            <c:dLbl>
              <c:idx val="9"/>
              <c:layout>
                <c:manualLayout>
                  <c:x val="-9.9983883593498177E-2"/>
                  <c:y val="5.2456102690196148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0"/>
              <c:layout>
                <c:manualLayout>
                  <c:x val="-5.2469135802469022E-2"/>
                  <c:y val="6.3600097955540377E-2"/>
                </c:manualLayout>
              </c:layout>
              <c:dLblPos val="r"/>
              <c:showLegendKey val="0"/>
              <c:showVal val="1"/>
              <c:showCatName val="1"/>
              <c:showSerName val="0"/>
              <c:showPercent val="0"/>
              <c:showBubbleSize val="0"/>
              <c:extLst>
                <c:ext xmlns:c15="http://schemas.microsoft.com/office/drawing/2012/chart" uri="{CE6537A1-D6FC-4f65-9D91-7224C49458BB}"/>
              </c:extLst>
            </c:dLbl>
            <c:dLbl>
              <c:idx val="11"/>
              <c:layout>
                <c:manualLayout>
                  <c:x val="-2.9239766081871356E-3"/>
                  <c:y val="-3.41767956738925E-2"/>
                </c:manualLayout>
              </c:layout>
              <c:dLblPos val="r"/>
              <c:showLegendKey val="0"/>
              <c:showVal val="1"/>
              <c:showCatName val="1"/>
              <c:showSerName val="0"/>
              <c:showPercent val="0"/>
              <c:showBubbleSize val="0"/>
              <c:extLst>
                <c:ext xmlns:c15="http://schemas.microsoft.com/office/drawing/2012/chart" uri="{CE6537A1-D6FC-4f65-9D91-7224C49458BB}"/>
              </c:extLst>
            </c:dLbl>
            <c:spPr>
              <a:noFill/>
              <a:ln>
                <a:noFill/>
              </a:ln>
              <a:effectLst/>
            </c:spPr>
            <c:txPr>
              <a:bodyPr/>
              <a:lstStyle/>
              <a:p>
                <a:pPr>
                  <a:defRPr sz="1200"/>
                </a:pPr>
                <a:endParaRPr lang="en-US"/>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2004</c:v>
                </c:pt>
                <c:pt idx="1">
                  <c:v>2005</c:v>
                </c:pt>
                <c:pt idx="2">
                  <c:v>2006</c:v>
                </c:pt>
                <c:pt idx="3">
                  <c:v>2007</c:v>
                </c:pt>
                <c:pt idx="4">
                  <c:v>2008</c:v>
                </c:pt>
                <c:pt idx="5">
                  <c:v>2009</c:v>
                </c:pt>
                <c:pt idx="6">
                  <c:v>2010</c:v>
                </c:pt>
                <c:pt idx="7">
                  <c:v>2011</c:v>
                </c:pt>
                <c:pt idx="8">
                  <c:v>2012</c:v>
                </c:pt>
                <c:pt idx="9">
                  <c:v>2013</c:v>
                </c:pt>
                <c:pt idx="10">
                  <c:v>Effective</c:v>
                </c:pt>
                <c:pt idx="11">
                  <c:v>Proposed</c:v>
                </c:pt>
              </c:strCache>
            </c:strRef>
          </c:cat>
          <c:val>
            <c:numRef>
              <c:f>Sheet1!$B$2:$B$13</c:f>
              <c:numCache>
                <c:formatCode>#,##0.000000</c:formatCode>
                <c:ptCount val="12"/>
                <c:pt idx="0">
                  <c:v>0.64</c:v>
                </c:pt>
                <c:pt idx="1">
                  <c:v>0.64</c:v>
                </c:pt>
                <c:pt idx="2">
                  <c:v>0.64</c:v>
                </c:pt>
                <c:pt idx="3">
                  <c:v>0.64</c:v>
                </c:pt>
                <c:pt idx="4">
                  <c:v>0.63548899999999997</c:v>
                </c:pt>
                <c:pt idx="5">
                  <c:v>0.63548899999999997</c:v>
                </c:pt>
                <c:pt idx="6">
                  <c:v>0.63548899999999997</c:v>
                </c:pt>
                <c:pt idx="7">
                  <c:v>0.63548899999999997</c:v>
                </c:pt>
                <c:pt idx="8">
                  <c:v>0.65</c:v>
                </c:pt>
                <c:pt idx="9">
                  <c:v>0.65</c:v>
                </c:pt>
                <c:pt idx="10">
                  <c:v>0.61730799999999997</c:v>
                </c:pt>
                <c:pt idx="11">
                  <c:v>0.65</c:v>
                </c:pt>
              </c:numCache>
            </c:numRef>
          </c:val>
          <c:smooth val="0"/>
        </c:ser>
        <c:dLbls>
          <c:showLegendKey val="0"/>
          <c:showVal val="0"/>
          <c:showCatName val="0"/>
          <c:showSerName val="0"/>
          <c:showPercent val="0"/>
          <c:showBubbleSize val="0"/>
        </c:dLbls>
        <c:marker val="1"/>
        <c:smooth val="0"/>
        <c:axId val="189002632"/>
        <c:axId val="189003024"/>
      </c:lineChart>
      <c:catAx>
        <c:axId val="189002632"/>
        <c:scaling>
          <c:orientation val="minMax"/>
        </c:scaling>
        <c:delete val="0"/>
        <c:axPos val="b"/>
        <c:numFmt formatCode="General" sourceLinked="1"/>
        <c:majorTickMark val="out"/>
        <c:minorTickMark val="none"/>
        <c:tickLblPos val="nextTo"/>
        <c:txPr>
          <a:bodyPr/>
          <a:lstStyle/>
          <a:p>
            <a:pPr>
              <a:defRPr sz="1400"/>
            </a:pPr>
            <a:endParaRPr lang="en-US"/>
          </a:p>
        </c:txPr>
        <c:crossAx val="189003024"/>
        <c:crosses val="autoZero"/>
        <c:auto val="1"/>
        <c:lblAlgn val="ctr"/>
        <c:lblOffset val="100"/>
        <c:noMultiLvlLbl val="0"/>
      </c:catAx>
      <c:valAx>
        <c:axId val="189003024"/>
        <c:scaling>
          <c:orientation val="minMax"/>
        </c:scaling>
        <c:delete val="0"/>
        <c:axPos val="l"/>
        <c:numFmt formatCode="#,##0.000000" sourceLinked="1"/>
        <c:majorTickMark val="out"/>
        <c:minorTickMark val="none"/>
        <c:tickLblPos val="nextTo"/>
        <c:txPr>
          <a:bodyPr/>
          <a:lstStyle/>
          <a:p>
            <a:pPr>
              <a:defRPr sz="1400"/>
            </a:pPr>
            <a:endParaRPr lang="en-US"/>
          </a:p>
        </c:txPr>
        <c:crossAx val="189002632"/>
        <c:crosses val="autoZero"/>
        <c:crossBetween val="between"/>
      </c:valAx>
      <c:spPr>
        <a:noFill/>
        <a:ln w="25400">
          <a:noFill/>
        </a:ln>
      </c:spPr>
    </c:plotArea>
    <c:plotVisOnly val="1"/>
    <c:dispBlanksAs val="gap"/>
    <c:showDLblsOverMax val="0"/>
  </c:chart>
  <c:txPr>
    <a:bodyPr/>
    <a:lstStyle/>
    <a:p>
      <a:pPr>
        <a:defRPr sz="16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60"/>
      <c:rAngAx val="0"/>
    </c:view3D>
    <c:floor>
      <c:thickness val="0"/>
    </c:floor>
    <c:sideWall>
      <c:thickness val="0"/>
    </c:sideWall>
    <c:backWall>
      <c:thickness val="0"/>
    </c:backWall>
    <c:plotArea>
      <c:layout>
        <c:manualLayout>
          <c:layoutTarget val="inner"/>
          <c:xMode val="edge"/>
          <c:yMode val="edge"/>
          <c:x val="8.2561728395061734E-2"/>
          <c:y val="8.4948109385781526E-2"/>
          <c:w val="0.84104938271604934"/>
          <c:h val="0.81326758526306997"/>
        </c:manualLayout>
      </c:layout>
      <c:pie3DChart>
        <c:varyColors val="1"/>
        <c:ser>
          <c:idx val="0"/>
          <c:order val="0"/>
          <c:tx>
            <c:strRef>
              <c:f>Sheet1!$B$1</c:f>
              <c:strCache>
                <c:ptCount val="1"/>
                <c:pt idx="0">
                  <c:v>Sales</c:v>
                </c:pt>
              </c:strCache>
            </c:strRef>
          </c:tx>
          <c:dLbls>
            <c:dLbl>
              <c:idx val="1"/>
              <c:layout>
                <c:manualLayout>
                  <c:x val="-0.20178811849907649"/>
                  <c:y val="-0.32644080386870156"/>
                </c:manualLayout>
              </c:layout>
              <c:showLegendKey val="0"/>
              <c:showVal val="1"/>
              <c:showCatName val="1"/>
              <c:showSerName val="0"/>
              <c:showPercent val="1"/>
              <c:showBubbleSize val="0"/>
              <c:extLst>
                <c:ext xmlns:c15="http://schemas.microsoft.com/office/drawing/2012/chart" uri="{CE6537A1-D6FC-4f65-9D91-7224C49458BB}"/>
              </c:extLst>
            </c:dLbl>
            <c:dLbl>
              <c:idx val="2"/>
              <c:layout>
                <c:manualLayout>
                  <c:x val="0.18602520171089723"/>
                  <c:y val="2.3412917869633489E-2"/>
                </c:manualLayout>
              </c:layout>
              <c:showLegendKey val="0"/>
              <c:showVal val="1"/>
              <c:showCatName val="1"/>
              <c:showSerName val="0"/>
              <c:showPercent val="1"/>
              <c:showBubbleSize val="0"/>
              <c:extLst>
                <c:ext xmlns:c15="http://schemas.microsoft.com/office/drawing/2012/chart" uri="{CE6537A1-D6FC-4f65-9D91-7224C49458BB}"/>
              </c:extLst>
            </c:dLbl>
            <c:spPr>
              <a:noFill/>
              <a:ln>
                <a:noFill/>
              </a:ln>
              <a:effectLst/>
            </c:spPr>
            <c:txPr>
              <a:bodyPr/>
              <a:lstStyle/>
              <a:p>
                <a:pPr>
                  <a:defRPr sz="1600"/>
                </a:pPr>
                <a:endParaRPr lang="en-US"/>
              </a:p>
            </c:txPr>
            <c:showLegendKey val="0"/>
            <c:showVal val="1"/>
            <c:showCatName val="1"/>
            <c:showSerName val="0"/>
            <c:showPercent val="1"/>
            <c:showBubbleSize val="0"/>
            <c:showLeaderLines val="1"/>
            <c:extLst>
              <c:ext xmlns:c15="http://schemas.microsoft.com/office/drawing/2012/chart" uri="{CE6537A1-D6FC-4f65-9D91-7224C49458BB}"/>
            </c:extLst>
          </c:dLbls>
          <c:cat>
            <c:strRef>
              <c:f>Sheet1!$A$2:$A$5</c:f>
              <c:strCache>
                <c:ptCount val="4"/>
                <c:pt idx="0">
                  <c:v>County </c:v>
                </c:pt>
                <c:pt idx="1">
                  <c:v>City</c:v>
                </c:pt>
                <c:pt idx="2">
                  <c:v>Sinton ISD</c:v>
                </c:pt>
                <c:pt idx="3">
                  <c:v>Drainage Dist</c:v>
                </c:pt>
              </c:strCache>
            </c:strRef>
          </c:cat>
          <c:val>
            <c:numRef>
              <c:f>Sheet1!$B$2:$B$5</c:f>
              <c:numCache>
                <c:formatCode>"$"#,##0.00</c:formatCode>
                <c:ptCount val="4"/>
                <c:pt idx="0">
                  <c:v>341.83</c:v>
                </c:pt>
                <c:pt idx="1">
                  <c:v>427.29</c:v>
                </c:pt>
                <c:pt idx="2">
                  <c:v>1013.02</c:v>
                </c:pt>
                <c:pt idx="3" formatCode="General">
                  <c:v>394.87</c:v>
                </c:pt>
              </c:numCache>
            </c:numRef>
          </c:val>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6128973461650628"/>
          <c:y val="6.2059342191601051E-2"/>
          <c:w val="0.69538470885583747"/>
          <c:h val="0.69318077427821523"/>
        </c:manualLayout>
      </c:layout>
      <c:barChart>
        <c:barDir val="bar"/>
        <c:grouping val="clustered"/>
        <c:varyColors val="0"/>
        <c:ser>
          <c:idx val="0"/>
          <c:order val="0"/>
          <c:tx>
            <c:strRef>
              <c:f>Sheet1!$B$1</c:f>
              <c:strCache>
                <c:ptCount val="1"/>
                <c:pt idx="0">
                  <c:v>Column1</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Personnel</c:v>
                </c:pt>
                <c:pt idx="1">
                  <c:v>General</c:v>
                </c:pt>
                <c:pt idx="2">
                  <c:v>Maintenance</c:v>
                </c:pt>
                <c:pt idx="3">
                  <c:v>Contracts</c:v>
                </c:pt>
              </c:strCache>
            </c:strRef>
          </c:cat>
          <c:val>
            <c:numRef>
              <c:f>Sheet1!$B$2:$B$5</c:f>
              <c:numCache>
                <c:formatCode>"$"#,##0</c:formatCode>
                <c:ptCount val="4"/>
                <c:pt idx="0">
                  <c:v>2502497</c:v>
                </c:pt>
                <c:pt idx="1">
                  <c:v>656760</c:v>
                </c:pt>
                <c:pt idx="2">
                  <c:v>360845</c:v>
                </c:pt>
                <c:pt idx="3">
                  <c:v>261107</c:v>
                </c:pt>
              </c:numCache>
            </c:numRef>
          </c:val>
        </c:ser>
        <c:dLbls>
          <c:dLblPos val="outEnd"/>
          <c:showLegendKey val="0"/>
          <c:showVal val="1"/>
          <c:showCatName val="0"/>
          <c:showSerName val="0"/>
          <c:showPercent val="0"/>
          <c:showBubbleSize val="0"/>
        </c:dLbls>
        <c:gapWidth val="100"/>
        <c:axId val="189632680"/>
        <c:axId val="189632288"/>
      </c:barChart>
      <c:valAx>
        <c:axId val="189632288"/>
        <c:scaling>
          <c:orientation val="minMax"/>
        </c:scaling>
        <c:delete val="0"/>
        <c:axPos val="b"/>
        <c:majorGridlines>
          <c:spPr>
            <a:ln>
              <a:solidFill>
                <a:srgbClr val="002060"/>
              </a:solidFill>
            </a:ln>
          </c:spPr>
        </c:majorGridlines>
        <c:numFmt formatCode="&quot;$&quot;#,##0" sourceLinked="1"/>
        <c:majorTickMark val="out"/>
        <c:minorTickMark val="none"/>
        <c:tickLblPos val="nextTo"/>
        <c:txPr>
          <a:bodyPr rot="-1860000" vert="horz"/>
          <a:lstStyle/>
          <a:p>
            <a:pPr>
              <a:defRPr sz="1600"/>
            </a:pPr>
            <a:endParaRPr lang="en-US"/>
          </a:p>
        </c:txPr>
        <c:crossAx val="189632680"/>
        <c:crosses val="autoZero"/>
        <c:crossBetween val="between"/>
        <c:majorUnit val="250000"/>
      </c:valAx>
      <c:catAx>
        <c:axId val="189632680"/>
        <c:scaling>
          <c:orientation val="minMax"/>
        </c:scaling>
        <c:delete val="1"/>
        <c:axPos val="l"/>
        <c:numFmt formatCode="General" sourceLinked="0"/>
        <c:majorTickMark val="out"/>
        <c:minorTickMark val="none"/>
        <c:tickLblPos val="nextTo"/>
        <c:crossAx val="189632288"/>
        <c:crosses val="autoZero"/>
        <c:auto val="1"/>
        <c:lblAlgn val="ctr"/>
        <c:lblOffset val="100"/>
        <c:noMultiLvlLbl val="0"/>
      </c:catAx>
      <c:spPr>
        <a:ln>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46313947598677"/>
          <c:y val="9.3269129820310923E-2"/>
          <c:w val="0.8863710457245475"/>
          <c:h val="0.85961558651322512"/>
        </c:manualLayout>
      </c:layout>
      <c:barChart>
        <c:barDir val="col"/>
        <c:grouping val="clustered"/>
        <c:varyColors val="1"/>
        <c:ser>
          <c:idx val="0"/>
          <c:order val="0"/>
          <c:tx>
            <c:strRef>
              <c:f>Sheet1!$B$1</c:f>
              <c:strCache>
                <c:ptCount val="1"/>
                <c:pt idx="0">
                  <c:v>Column1</c:v>
                </c:pt>
              </c:strCache>
            </c:strRef>
          </c:tx>
          <c:spPr>
            <a:ln>
              <a:noFill/>
            </a:ln>
          </c:spPr>
          <c:invertIfNegative val="0"/>
          <c:dPt>
            <c:idx val="0"/>
            <c:invertIfNegative val="0"/>
            <c:bubble3D val="0"/>
            <c:spPr>
              <a:solidFill>
                <a:srgbClr val="F0F078"/>
              </a:solidFill>
              <a:ln>
                <a:noFill/>
              </a:ln>
            </c:spPr>
          </c:dPt>
          <c:dLbls>
            <c:dLbl>
              <c:idx val="0"/>
              <c:layout>
                <c:manualLayout>
                  <c:x val="4.0631763134871303E-3"/>
                  <c:y val="-1.4132848778518069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4.101625454712844E-3"/>
                  <c:y val="-1.1752000992018455E-17"/>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4.7695353870239902E-3"/>
                  <c:y val="8.8211185140318997E-3"/>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6.415250725238293E-3"/>
                  <c:y val="5.7767009892994142E-3"/>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5.2698346917162747E-3"/>
                  <c:y val="-1.4037552998183014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4.7847308560114198E-3"/>
                  <c:y val="-1.4350090854027862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1.4619883040935672E-3"/>
                  <c:y val="-2.9781546537452051E-2"/>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1.3342082239720034E-4"/>
                  <c:y val="-5.3198061780739183E-3"/>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4.3859649122807015E-3"/>
                  <c:y val="-5.1282051282051282E-3"/>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1.4619883040935672E-3"/>
                  <c:y val="-1.025641025641025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Administration</c:v>
                </c:pt>
                <c:pt idx="1">
                  <c:v>Police</c:v>
                </c:pt>
                <c:pt idx="2">
                  <c:v>Library</c:v>
                </c:pt>
                <c:pt idx="3">
                  <c:v>Street</c:v>
                </c:pt>
                <c:pt idx="4">
                  <c:v>Court</c:v>
                </c:pt>
                <c:pt idx="5">
                  <c:v>Animal Control</c:v>
                </c:pt>
                <c:pt idx="6">
                  <c:v>Parks</c:v>
                </c:pt>
                <c:pt idx="7">
                  <c:v>EMS</c:v>
                </c:pt>
                <c:pt idx="8">
                  <c:v>Fire</c:v>
                </c:pt>
                <c:pt idx="9">
                  <c:v>Inspection</c:v>
                </c:pt>
              </c:strCache>
            </c:strRef>
          </c:cat>
          <c:val>
            <c:numRef>
              <c:f>Sheet1!$B$2:$B$11</c:f>
              <c:numCache>
                <c:formatCode>"$"#,##0</c:formatCode>
                <c:ptCount val="10"/>
                <c:pt idx="0">
                  <c:v>781381</c:v>
                </c:pt>
                <c:pt idx="1">
                  <c:v>901829</c:v>
                </c:pt>
                <c:pt idx="2">
                  <c:v>220820</c:v>
                </c:pt>
                <c:pt idx="3">
                  <c:v>418105</c:v>
                </c:pt>
                <c:pt idx="4">
                  <c:v>67879</c:v>
                </c:pt>
                <c:pt idx="5">
                  <c:v>69114</c:v>
                </c:pt>
                <c:pt idx="6">
                  <c:v>344800</c:v>
                </c:pt>
                <c:pt idx="7">
                  <c:v>891701</c:v>
                </c:pt>
                <c:pt idx="8">
                  <c:v>77360</c:v>
                </c:pt>
                <c:pt idx="9">
                  <c:v>8220</c:v>
                </c:pt>
              </c:numCache>
            </c:numRef>
          </c:val>
        </c:ser>
        <c:dLbls>
          <c:showLegendKey val="0"/>
          <c:showVal val="0"/>
          <c:showCatName val="0"/>
          <c:showSerName val="0"/>
          <c:showPercent val="0"/>
          <c:showBubbleSize val="0"/>
        </c:dLbls>
        <c:gapWidth val="33"/>
        <c:axId val="189633464"/>
        <c:axId val="189633856"/>
      </c:barChart>
      <c:catAx>
        <c:axId val="189633464"/>
        <c:scaling>
          <c:orientation val="minMax"/>
        </c:scaling>
        <c:delete val="0"/>
        <c:axPos val="b"/>
        <c:numFmt formatCode="General" sourceLinked="0"/>
        <c:majorTickMark val="out"/>
        <c:minorTickMark val="none"/>
        <c:tickLblPos val="nextTo"/>
        <c:txPr>
          <a:bodyPr/>
          <a:lstStyle/>
          <a:p>
            <a:pPr>
              <a:defRPr sz="1600"/>
            </a:pPr>
            <a:endParaRPr lang="en-US"/>
          </a:p>
        </c:txPr>
        <c:crossAx val="189633856"/>
        <c:crosses val="autoZero"/>
        <c:auto val="1"/>
        <c:lblAlgn val="ctr"/>
        <c:lblOffset val="100"/>
        <c:noMultiLvlLbl val="0"/>
      </c:catAx>
      <c:valAx>
        <c:axId val="189633856"/>
        <c:scaling>
          <c:orientation val="minMax"/>
        </c:scaling>
        <c:delete val="0"/>
        <c:axPos val="l"/>
        <c:majorGridlines/>
        <c:numFmt formatCode="&quot;$&quot;#,##0" sourceLinked="1"/>
        <c:majorTickMark val="out"/>
        <c:minorTickMark val="none"/>
        <c:tickLblPos val="nextTo"/>
        <c:txPr>
          <a:bodyPr/>
          <a:lstStyle/>
          <a:p>
            <a:pPr>
              <a:defRPr sz="1600"/>
            </a:pPr>
            <a:endParaRPr lang="en-US"/>
          </a:p>
        </c:txPr>
        <c:crossAx val="189633464"/>
        <c:crosses val="autoZero"/>
        <c:crossBetween val="between"/>
      </c:valAx>
      <c:spPr>
        <a:noFill/>
      </c:spPr>
    </c:plotArea>
    <c:plotVisOnly val="1"/>
    <c:dispBlanksAs val="gap"/>
    <c:showDLblsOverMax val="0"/>
  </c:chart>
  <c:spPr>
    <a:noFill/>
  </c:spPr>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0.11404</cdr:x>
      <cdr:y>0.61518</cdr:y>
    </cdr:from>
    <cdr:to>
      <cdr:x>0.44737</cdr:x>
      <cdr:y>0.7887</cdr:y>
    </cdr:to>
    <cdr:sp macro="" textlink="">
      <cdr:nvSpPr>
        <cdr:cNvPr id="2" name="TextBox 1"/>
        <cdr:cNvSpPr txBox="1"/>
      </cdr:nvSpPr>
      <cdr:spPr>
        <a:xfrm xmlns:a="http://schemas.openxmlformats.org/drawingml/2006/main">
          <a:off x="990600" y="2971800"/>
          <a:ext cx="2895600" cy="838200"/>
        </a:xfrm>
        <a:prstGeom xmlns:a="http://schemas.openxmlformats.org/drawingml/2006/main" prst="rect">
          <a:avLst/>
        </a:prstGeom>
        <a:noFill xmlns:a="http://schemas.openxmlformats.org/drawingml/2006/main"/>
        <a:ln xmlns:a="http://schemas.openxmlformats.org/drawingml/2006/main" w="12700">
          <a:noFill/>
        </a:ln>
        <a:effectLst xmlns:a="http://schemas.openxmlformats.org/drawingml/2006/main">
          <a:innerShdw blurRad="342900">
            <a:prstClr val="black"/>
          </a:innerShdw>
        </a:effectLst>
      </cdr:spPr>
      <cdr:txBody>
        <a:bodyPr xmlns:a="http://schemas.openxmlformats.org/drawingml/2006/main" vertOverflow="clip" wrap="square" rtlCol="0"/>
        <a:lstStyle xmlns:a="http://schemas.openxmlformats.org/drawingml/2006/main"/>
        <a:p xmlns:a="http://schemas.openxmlformats.org/drawingml/2006/main">
          <a:r>
            <a:rPr lang="en-US" sz="2000" dirty="0" smtClean="0">
              <a:solidFill>
                <a:schemeClr val="tx1"/>
              </a:solidFill>
            </a:rPr>
            <a:t>$0.01 collected at 98.5% equals $98,8163</a:t>
          </a:r>
          <a:endParaRPr lang="en-US" sz="2000"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0.15741</cdr:x>
      <cdr:y>0.64063</cdr:y>
    </cdr:from>
    <cdr:to>
      <cdr:x>0.25</cdr:x>
      <cdr:y>0.6875</cdr:y>
    </cdr:to>
    <cdr:sp macro="" textlink="">
      <cdr:nvSpPr>
        <cdr:cNvPr id="2" name="TextBox 1"/>
        <cdr:cNvSpPr txBox="1"/>
      </cdr:nvSpPr>
      <cdr:spPr>
        <a:xfrm xmlns:a="http://schemas.openxmlformats.org/drawingml/2006/main">
          <a:off x="1295400" y="3124200"/>
          <a:ext cx="761979" cy="2285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Salaries</a:t>
          </a:r>
          <a:endParaRPr lang="en-US" sz="1100" dirty="0"/>
        </a:p>
      </cdr:txBody>
    </cdr:sp>
  </cdr:relSizeAnchor>
  <cdr:relSizeAnchor xmlns:cdr="http://schemas.openxmlformats.org/drawingml/2006/chartDrawing">
    <cdr:from>
      <cdr:x>0.47222</cdr:x>
      <cdr:y>0.34375</cdr:y>
    </cdr:from>
    <cdr:to>
      <cdr:x>0.62963</cdr:x>
      <cdr:y>0.42188</cdr:y>
    </cdr:to>
    <cdr:sp macro="" textlink="">
      <cdr:nvSpPr>
        <cdr:cNvPr id="3" name="TextBox 2"/>
        <cdr:cNvSpPr txBox="1"/>
      </cdr:nvSpPr>
      <cdr:spPr>
        <a:xfrm xmlns:a="http://schemas.openxmlformats.org/drawingml/2006/main">
          <a:off x="3886200" y="1676400"/>
          <a:ext cx="1295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0.15741</cdr:x>
      <cdr:y>0.46875</cdr:y>
    </cdr:from>
    <cdr:to>
      <cdr:x>0.24074</cdr:x>
      <cdr:y>0.52239</cdr:y>
    </cdr:to>
    <cdr:sp macro="" textlink="">
      <cdr:nvSpPr>
        <cdr:cNvPr id="4" name="TextBox 3"/>
        <cdr:cNvSpPr txBox="1"/>
      </cdr:nvSpPr>
      <cdr:spPr>
        <a:xfrm xmlns:a="http://schemas.openxmlformats.org/drawingml/2006/main">
          <a:off x="1295427" y="2286000"/>
          <a:ext cx="685773" cy="2615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Supplies</a:t>
          </a:r>
          <a:endParaRPr lang="en-US" sz="1100" dirty="0"/>
        </a:p>
      </cdr:txBody>
    </cdr:sp>
  </cdr:relSizeAnchor>
  <cdr:relSizeAnchor xmlns:cdr="http://schemas.openxmlformats.org/drawingml/2006/chartDrawing">
    <cdr:from>
      <cdr:x>0.16204</cdr:x>
      <cdr:y>0.29688</cdr:y>
    </cdr:from>
    <cdr:to>
      <cdr:x>0.23611</cdr:x>
      <cdr:y>0.35495</cdr:y>
    </cdr:to>
    <cdr:sp macro="" textlink="">
      <cdr:nvSpPr>
        <cdr:cNvPr id="5" name="TextBox 4"/>
        <cdr:cNvSpPr txBox="1"/>
      </cdr:nvSpPr>
      <cdr:spPr>
        <a:xfrm xmlns:a="http://schemas.openxmlformats.org/drawingml/2006/main">
          <a:off x="1333517" y="1447800"/>
          <a:ext cx="609566" cy="2831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Misc.</a:t>
          </a:r>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374" cy="45052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100" y="0"/>
            <a:ext cx="3067374" cy="450523"/>
          </a:xfrm>
          <a:prstGeom prst="rect">
            <a:avLst/>
          </a:prstGeom>
        </p:spPr>
        <p:txBody>
          <a:bodyPr vert="horz" lIns="91440" tIns="45720" rIns="91440" bIns="45720" rtlCol="0"/>
          <a:lstStyle>
            <a:lvl1pPr algn="r">
              <a:defRPr sz="1200"/>
            </a:lvl1pPr>
          </a:lstStyle>
          <a:p>
            <a:fld id="{A9ADB2C3-B3AD-456A-AE25-B667B39422D0}" type="datetimeFigureOut">
              <a:rPr lang="en-US" smtClean="0"/>
              <a:pPr/>
              <a:t>09/11/2014</a:t>
            </a:fld>
            <a:endParaRPr lang="en-US"/>
          </a:p>
        </p:txBody>
      </p:sp>
      <p:sp>
        <p:nvSpPr>
          <p:cNvPr id="4" name="Footer Placeholder 3"/>
          <p:cNvSpPr>
            <a:spLocks noGrp="1"/>
          </p:cNvSpPr>
          <p:nvPr>
            <p:ph type="ftr" sz="quarter" idx="2"/>
          </p:nvPr>
        </p:nvSpPr>
        <p:spPr>
          <a:xfrm>
            <a:off x="0" y="8552240"/>
            <a:ext cx="3067374" cy="45052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100" y="8552240"/>
            <a:ext cx="3067374" cy="450523"/>
          </a:xfrm>
          <a:prstGeom prst="rect">
            <a:avLst/>
          </a:prstGeom>
        </p:spPr>
        <p:txBody>
          <a:bodyPr vert="horz" lIns="91440" tIns="45720" rIns="91440" bIns="45720" rtlCol="0" anchor="b"/>
          <a:lstStyle>
            <a:lvl1pPr algn="r">
              <a:defRPr sz="1200"/>
            </a:lvl1pPr>
          </a:lstStyle>
          <a:p>
            <a:fld id="{BA64045D-D0F8-4D03-B2E9-993BD556EC9F}" type="slidenum">
              <a:rPr lang="en-US" smtClean="0"/>
              <a:pPr/>
              <a:t>‹#›</a:t>
            </a:fld>
            <a:endParaRPr lang="en-US"/>
          </a:p>
        </p:txBody>
      </p:sp>
    </p:spTree>
    <p:extLst>
      <p:ext uri="{BB962C8B-B14F-4D97-AF65-F5344CB8AC3E}">
        <p14:creationId xmlns:p14="http://schemas.microsoft.com/office/powerpoint/2010/main" val="2206426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0215"/>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4008705" y="0"/>
            <a:ext cx="3066733" cy="450215"/>
          </a:xfrm>
          <a:prstGeom prst="rect">
            <a:avLst/>
          </a:prstGeom>
        </p:spPr>
        <p:txBody>
          <a:bodyPr vert="horz" lIns="93177" tIns="46589" rIns="93177" bIns="46589" rtlCol="0"/>
          <a:lstStyle>
            <a:lvl1pPr algn="r">
              <a:defRPr sz="1200"/>
            </a:lvl1pPr>
          </a:lstStyle>
          <a:p>
            <a:fld id="{80853578-38A3-433E-9570-CB8424BB7E5B}" type="datetimeFigureOut">
              <a:rPr lang="en-US" smtClean="0"/>
              <a:pPr/>
              <a:t>09/11/2014</a:t>
            </a:fld>
            <a:endParaRPr lang="en-US"/>
          </a:p>
        </p:txBody>
      </p:sp>
      <p:sp>
        <p:nvSpPr>
          <p:cNvPr id="4" name="Slide Image Placeholder 3"/>
          <p:cNvSpPr>
            <a:spLocks noGrp="1" noRot="1" noChangeAspect="1"/>
          </p:cNvSpPr>
          <p:nvPr>
            <p:ph type="sldImg" idx="2"/>
          </p:nvPr>
        </p:nvSpPr>
        <p:spPr>
          <a:xfrm>
            <a:off x="1287463" y="674688"/>
            <a:ext cx="4502150" cy="3376612"/>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7708" y="4277043"/>
            <a:ext cx="5661660" cy="4051935"/>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52523"/>
            <a:ext cx="3066733" cy="450215"/>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552523"/>
            <a:ext cx="3066733" cy="450215"/>
          </a:xfrm>
          <a:prstGeom prst="rect">
            <a:avLst/>
          </a:prstGeom>
        </p:spPr>
        <p:txBody>
          <a:bodyPr vert="horz" lIns="93177" tIns="46589" rIns="93177" bIns="46589" rtlCol="0" anchor="b"/>
          <a:lstStyle>
            <a:lvl1pPr algn="r">
              <a:defRPr sz="1200"/>
            </a:lvl1pPr>
          </a:lstStyle>
          <a:p>
            <a:fld id="{4B4E856A-EA24-45BF-96D5-187F680769B0}" type="slidenum">
              <a:rPr lang="en-US" smtClean="0"/>
              <a:pPr/>
              <a:t>‹#›</a:t>
            </a:fld>
            <a:endParaRPr lang="en-US"/>
          </a:p>
        </p:txBody>
      </p:sp>
    </p:spTree>
    <p:extLst>
      <p:ext uri="{BB962C8B-B14F-4D97-AF65-F5344CB8AC3E}">
        <p14:creationId xmlns:p14="http://schemas.microsoft.com/office/powerpoint/2010/main" val="1419788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pPr/>
              <a:t>5</a:t>
            </a:fld>
            <a:endParaRPr lang="en-US"/>
          </a:p>
        </p:txBody>
      </p:sp>
    </p:spTree>
    <p:extLst>
      <p:ext uri="{BB962C8B-B14F-4D97-AF65-F5344CB8AC3E}">
        <p14:creationId xmlns:p14="http://schemas.microsoft.com/office/powerpoint/2010/main" val="1956941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40062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663956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3"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80A11B-D196-43F1-8CB2-A95EF48FBD56}" type="datetimeFigureOut">
              <a:rPr lang="en-US" smtClean="0"/>
              <a:pPr/>
              <a:t>09/11/2014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0A11B-D196-43F1-8CB2-A95EF48FBD56}" type="datetimeFigureOut">
              <a:rPr lang="en-US" smtClean="0"/>
              <a:pPr/>
              <a:t>09/11/2014</a:t>
            </a:fld>
            <a:endParaRPr lang="en-US"/>
          </a:p>
        </p:txBody>
      </p:sp>
      <p:sp>
        <p:nvSpPr>
          <p:cNvPr id="5" name="Footer Placeholder 4"/>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90F212-853F-4954-B351-47B3FD3439E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chart" Target="../charts/chart20.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2743199"/>
          </a:xfrm>
        </p:spPr>
        <p:txBody>
          <a:bodyPr>
            <a:noAutofit/>
          </a:bodyPr>
          <a:lstStyle/>
          <a:p>
            <a:r>
              <a:rPr lang="en-US" sz="6000" dirty="0" smtClean="0"/>
              <a:t>City of Sinton</a:t>
            </a:r>
            <a:br>
              <a:rPr lang="en-US" sz="6000" dirty="0" smtClean="0"/>
            </a:br>
            <a:r>
              <a:rPr lang="en-US" sz="6000" dirty="0" smtClean="0"/>
              <a:t>Proposed Budget</a:t>
            </a:r>
            <a:br>
              <a:rPr lang="en-US" sz="6000" dirty="0" smtClean="0"/>
            </a:br>
            <a:r>
              <a:rPr lang="en-US" sz="6000" dirty="0" smtClean="0"/>
              <a:t>FY 2014/2015</a:t>
            </a:r>
            <a:endParaRPr lang="en-US" sz="6000" dirty="0"/>
          </a:p>
        </p:txBody>
      </p:sp>
      <p:sp>
        <p:nvSpPr>
          <p:cNvPr id="3" name="Subtitle 2"/>
          <p:cNvSpPr>
            <a:spLocks noGrp="1"/>
          </p:cNvSpPr>
          <p:nvPr>
            <p:ph type="subTitle" idx="1"/>
          </p:nvPr>
        </p:nvSpPr>
        <p:spPr>
          <a:xfrm>
            <a:off x="1371600" y="5867400"/>
            <a:ext cx="6400800" cy="838200"/>
          </a:xfrm>
        </p:spPr>
        <p:txBody>
          <a:bodyPr>
            <a:normAutofit/>
          </a:bodyPr>
          <a:lstStyle/>
          <a:p>
            <a:r>
              <a:rPr lang="en-US" sz="2000" dirty="0" smtClean="0"/>
              <a:t>Prepared by</a:t>
            </a:r>
          </a:p>
          <a:p>
            <a:r>
              <a:rPr lang="en-US" sz="2000" dirty="0" smtClean="0"/>
              <a:t>John D. Hobson, City Manager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Summary</a:t>
            </a:r>
            <a:endParaRPr lang="en-US" dirty="0"/>
          </a:p>
        </p:txBody>
      </p:sp>
      <p:sp>
        <p:nvSpPr>
          <p:cNvPr id="3" name="Content Placeholder 2"/>
          <p:cNvSpPr>
            <a:spLocks noGrp="1"/>
          </p:cNvSpPr>
          <p:nvPr>
            <p:ph idx="1"/>
          </p:nvPr>
        </p:nvSpPr>
        <p:spPr>
          <a:xfrm>
            <a:off x="457200" y="1600203"/>
            <a:ext cx="8229600" cy="4876797"/>
          </a:xfrm>
        </p:spPr>
        <p:txBody>
          <a:bodyPr>
            <a:normAutofit fontScale="62500" lnSpcReduction="20000"/>
          </a:bodyPr>
          <a:lstStyle/>
          <a:p>
            <a:pPr>
              <a:lnSpc>
                <a:spcPct val="120000"/>
              </a:lnSpc>
            </a:pPr>
            <a:r>
              <a:rPr lang="en-US" dirty="0" smtClean="0"/>
              <a:t>Taxes						$1,096,700</a:t>
            </a:r>
          </a:p>
          <a:p>
            <a:pPr>
              <a:lnSpc>
                <a:spcPct val="120000"/>
              </a:lnSpc>
            </a:pPr>
            <a:r>
              <a:rPr lang="en-US" dirty="0" smtClean="0"/>
              <a:t>Other Taxes					$803,000</a:t>
            </a:r>
          </a:p>
          <a:p>
            <a:pPr>
              <a:lnSpc>
                <a:spcPct val="120000"/>
              </a:lnSpc>
            </a:pPr>
            <a:r>
              <a:rPr lang="en-US" dirty="0" smtClean="0"/>
              <a:t>Licenses &amp; Permits 				$9,400</a:t>
            </a:r>
          </a:p>
          <a:p>
            <a:pPr>
              <a:lnSpc>
                <a:spcPct val="120000"/>
              </a:lnSpc>
            </a:pPr>
            <a:r>
              <a:rPr lang="en-US" dirty="0" smtClean="0"/>
              <a:t>Municipal Court				$90,000</a:t>
            </a:r>
          </a:p>
          <a:p>
            <a:pPr>
              <a:lnSpc>
                <a:spcPct val="120000"/>
              </a:lnSpc>
            </a:pPr>
            <a:r>
              <a:rPr lang="en-US" dirty="0" smtClean="0"/>
              <a:t>Interest					$30,000</a:t>
            </a:r>
          </a:p>
          <a:p>
            <a:pPr>
              <a:lnSpc>
                <a:spcPct val="120000"/>
              </a:lnSpc>
            </a:pPr>
            <a:r>
              <a:rPr lang="en-US" dirty="0" smtClean="0"/>
              <a:t>Intergovernmental				$60,000</a:t>
            </a:r>
          </a:p>
          <a:p>
            <a:pPr>
              <a:lnSpc>
                <a:spcPct val="120000"/>
              </a:lnSpc>
            </a:pPr>
            <a:r>
              <a:rPr lang="en-US" dirty="0" smtClean="0"/>
              <a:t>Solid Waste					$69,700</a:t>
            </a:r>
          </a:p>
          <a:p>
            <a:pPr>
              <a:lnSpc>
                <a:spcPct val="120000"/>
              </a:lnSpc>
            </a:pPr>
            <a:r>
              <a:rPr lang="en-US" dirty="0" smtClean="0"/>
              <a:t>Other					$55,400</a:t>
            </a:r>
          </a:p>
          <a:p>
            <a:pPr>
              <a:lnSpc>
                <a:spcPct val="120000"/>
              </a:lnSpc>
            </a:pPr>
            <a:r>
              <a:rPr lang="en-US" dirty="0" smtClean="0"/>
              <a:t>Rob &amp; Bessie Park				$292,000</a:t>
            </a:r>
          </a:p>
          <a:p>
            <a:pPr>
              <a:lnSpc>
                <a:spcPct val="120000"/>
              </a:lnSpc>
            </a:pPr>
            <a:r>
              <a:rPr lang="en-US" dirty="0" smtClean="0"/>
              <a:t>Ambulance					$700,000</a:t>
            </a:r>
          </a:p>
          <a:p>
            <a:pPr>
              <a:lnSpc>
                <a:spcPct val="120000"/>
              </a:lnSpc>
            </a:pPr>
            <a:r>
              <a:rPr lang="en-US" dirty="0" smtClean="0"/>
              <a:t>Transfers					$185,000</a:t>
            </a:r>
          </a:p>
          <a:p>
            <a:pPr>
              <a:lnSpc>
                <a:spcPct val="120000"/>
              </a:lnSpc>
            </a:pPr>
            <a:r>
              <a:rPr lang="en-US" dirty="0" smtClean="0"/>
              <a:t>Transfers from W/WW				</a:t>
            </a:r>
            <a:r>
              <a:rPr lang="en-US" u="sng" dirty="0" smtClean="0"/>
              <a:t>$400,000</a:t>
            </a:r>
          </a:p>
          <a:p>
            <a:pPr lvl="1" indent="-396875">
              <a:lnSpc>
                <a:spcPct val="120000"/>
              </a:lnSpc>
              <a:buNone/>
            </a:pPr>
            <a:r>
              <a:rPr lang="en-US" b="1" dirty="0" smtClean="0"/>
              <a:t>Total Revenues					$3,791,200</a:t>
            </a:r>
          </a:p>
          <a:p>
            <a:pPr lvl="2">
              <a:buNone/>
            </a:pPr>
            <a:endParaRPr lang="en-US" b="1" dirty="0" smtClean="0"/>
          </a:p>
          <a:p>
            <a:pPr lvl="1"/>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Revenue Collection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06562075"/>
              </p:ext>
            </p:extLst>
          </p:nvPr>
        </p:nvGraphicFramePr>
        <p:xfrm>
          <a:off x="457200" y="1295400"/>
          <a:ext cx="8229600" cy="5334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smtClean="0"/>
              <a:t>Revenue Sources</a:t>
            </a:r>
            <a:r>
              <a:rPr lang="en-US" sz="4800" b="1" dirty="0" smtClean="0"/>
              <a:t> </a:t>
            </a:r>
            <a:r>
              <a:rPr lang="en-US" sz="4900" dirty="0" smtClean="0"/>
              <a:t/>
            </a:r>
            <a:br>
              <a:rPr lang="en-US" sz="4900" dirty="0" smtClean="0"/>
            </a:br>
            <a:r>
              <a:rPr lang="en-US" sz="2700" dirty="0" smtClean="0"/>
              <a:t>Total Revenue  $3,791,200</a:t>
            </a: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82141490"/>
              </p:ext>
            </p:extLst>
          </p:nvPr>
        </p:nvGraphicFramePr>
        <p:xfrm>
          <a:off x="76200" y="1524000"/>
          <a:ext cx="8915400" cy="4724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Sales Tax History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30570187"/>
              </p:ext>
            </p:extLst>
          </p:nvPr>
        </p:nvGraphicFramePr>
        <p:xfrm>
          <a:off x="457200" y="1371600"/>
          <a:ext cx="8229600" cy="47545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smtClean="0"/>
              <a:t>Sales Tax Evaluation</a:t>
            </a:r>
            <a:endParaRPr lang="en-US" dirty="0"/>
          </a:p>
        </p:txBody>
      </p:sp>
      <p:graphicFrame>
        <p:nvGraphicFramePr>
          <p:cNvPr id="786" name="Content Placeholder 785"/>
          <p:cNvGraphicFramePr>
            <a:graphicFrameLocks noGrp="1"/>
          </p:cNvGraphicFramePr>
          <p:nvPr>
            <p:ph idx="1"/>
            <p:extLst>
              <p:ext uri="{D42A27DB-BD31-4B8C-83A1-F6EECF244321}">
                <p14:modId xmlns:p14="http://schemas.microsoft.com/office/powerpoint/2010/main" val="1934224184"/>
              </p:ext>
            </p:extLst>
          </p:nvPr>
        </p:nvGraphicFramePr>
        <p:xfrm>
          <a:off x="152401" y="761992"/>
          <a:ext cx="8762999" cy="5943607"/>
        </p:xfrm>
        <a:graphic>
          <a:graphicData uri="http://schemas.openxmlformats.org/drawingml/2006/table">
            <a:tbl>
              <a:tblPr>
                <a:tableStyleId>{5C22544A-7EE6-4342-B048-85BDC9FD1C3A}</a:tableStyleId>
              </a:tblPr>
              <a:tblGrid>
                <a:gridCol w="542840"/>
                <a:gridCol w="697938"/>
                <a:gridCol w="697938"/>
                <a:gridCol w="697938"/>
                <a:gridCol w="775486"/>
                <a:gridCol w="775486"/>
                <a:gridCol w="775486"/>
                <a:gridCol w="775486"/>
                <a:gridCol w="744392"/>
                <a:gridCol w="699268"/>
                <a:gridCol w="742541"/>
                <a:gridCol w="838200"/>
              </a:tblGrid>
              <a:tr h="220619">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2003</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2004</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2005</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2006</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2007</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2008</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2009</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2010</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2011</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2012</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2013</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r>
              <a:tr h="211035">
                <a:tc>
                  <a:txBody>
                    <a:bodyPr/>
                    <a:lstStyle/>
                    <a:p>
                      <a:pPr algn="l" fontAlgn="b"/>
                      <a:r>
                        <a:rPr lang="en-US" sz="1100" u="none" strike="noStrike" dirty="0">
                          <a:solidFill>
                            <a:schemeClr val="tx1"/>
                          </a:solidFill>
                          <a:effectLst/>
                        </a:rPr>
                        <a:t>OCT</a:t>
                      </a:r>
                      <a:endParaRPr lang="en-US" sz="1100" b="0" i="0" u="none" strike="noStrike" dirty="0">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57,975.00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60,497.00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60,062.00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67,649.00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68,558.00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59,106.00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61,944.00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66,258.00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83,841.00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84,529.00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100,040.00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dirty="0">
                          <a:solidFill>
                            <a:schemeClr val="tx1"/>
                          </a:solidFill>
                          <a:effectLst/>
                        </a:rPr>
                        <a:t> </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4.35%</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-0.72%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12.63%</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1.34%</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-13.79%</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4.80%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6.96%</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26.54%</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0.82%</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18.35%</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NOV</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63,302.00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65,401.00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70,094.00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78,177.00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74,384.00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76,406.00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74,588.00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83,155.00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75,076.00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78,693.00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99,332.00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3.32%</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7.18%</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11.53%</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-4.85%</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2.72%</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-2.38%</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11.49%</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-9.72%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4.82%</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26.23%</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DEC</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dirty="0">
                          <a:solidFill>
                            <a:schemeClr val="tx1"/>
                          </a:solidFill>
                          <a:effectLst/>
                        </a:rPr>
                        <a:t>56,498.00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51,629.00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58,714.00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69,589.00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56,323.00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74,841.00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65,254.00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69,156.62</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65,195.00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76,206.00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100,969.00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Arial" panose="020B0604020202020204" pitchFamily="34" charset="0"/>
                      </a:endParaRPr>
                    </a:p>
                  </a:txBody>
                  <a:tcPr marL="6943" marR="6943" marT="6943" marB="0" anchor="b">
                    <a:noFill/>
                  </a:tcP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-8.62%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13.72%</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18.52%</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-19.06%</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32.88%</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-12.81%</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5.98%</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-5.73%</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16.89%</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32.49%</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20627">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2004</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2005</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2006</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2007</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2008</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2009</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2010</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2011</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2012</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2013</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c>
                  <a:txBody>
                    <a:bodyPr/>
                    <a:lstStyle/>
                    <a:p>
                      <a:pPr algn="r" fontAlgn="b"/>
                      <a:r>
                        <a:rPr lang="en-US" sz="1100" u="none" strike="noStrike" dirty="0">
                          <a:solidFill>
                            <a:schemeClr val="tx1"/>
                          </a:solidFill>
                          <a:effectLst/>
                        </a:rPr>
                        <a:t>2014</a:t>
                      </a:r>
                      <a:endParaRPr lang="en-US" sz="1100" b="1" i="0" u="none" strike="noStrike" dirty="0">
                        <a:solidFill>
                          <a:schemeClr val="tx1"/>
                        </a:solidFill>
                        <a:effectLst/>
                        <a:latin typeface="Arial" panose="020B0604020202020204" pitchFamily="34" charset="0"/>
                      </a:endParaRPr>
                    </a:p>
                  </a:txBody>
                  <a:tcPr marL="6943" marR="6943" marT="6943" marB="0" anchor="b">
                    <a:solidFill>
                      <a:schemeClr val="accent3">
                        <a:lumMod val="50000"/>
                      </a:schemeClr>
                    </a:solidFill>
                  </a:tcPr>
                </a:tc>
              </a:tr>
              <a:tr h="211035">
                <a:tc>
                  <a:txBody>
                    <a:bodyPr/>
                    <a:lstStyle/>
                    <a:p>
                      <a:pPr algn="l" fontAlgn="b"/>
                      <a:r>
                        <a:rPr lang="en-US" sz="1100" u="none" strike="noStrike">
                          <a:solidFill>
                            <a:schemeClr val="tx1"/>
                          </a:solidFill>
                          <a:effectLst/>
                        </a:rPr>
                        <a:t>JAN</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49,796.00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60,204.00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57,776.00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63,364.00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61,877.00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53,187.00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52,256.00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66,856.00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62,437.00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77,593.00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76,132.00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20.90%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-4.03%</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9.67%</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-2.35%</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-14.04%</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-1.75%</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27.94%</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-6.61%</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24.27%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smtClean="0">
                          <a:solidFill>
                            <a:srgbClr val="FF0000"/>
                          </a:solidFill>
                          <a:effectLst/>
                        </a:rPr>
                        <a:t>-1.88%</a:t>
                      </a:r>
                      <a:r>
                        <a:rPr lang="en-US" sz="1100" u="none" strike="noStrike" dirty="0">
                          <a:solidFill>
                            <a:srgbClr val="FF0000"/>
                          </a:solidFill>
                          <a:effectLst/>
                        </a:rPr>
                        <a:t> </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FEB</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72,929.00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66,286.00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76,362.00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84,885.00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83,253.00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91,582.00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87,822.00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86,226.00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93,345.00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87,825.00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98,693.00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-9.11%</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15.20%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11.16%</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-1.92%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10.00%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-4.11%</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-1.82%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8.26%</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-5.91%</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smtClean="0">
                          <a:solidFill>
                            <a:schemeClr val="tx1"/>
                          </a:solidFill>
                          <a:effectLst/>
                        </a:rPr>
                        <a:t>12.37%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MAR</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52,381.00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61,218.00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57,356.00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58,823.00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63,248.00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60,387.00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50,219.00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56,904.00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60,694.00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74,205.00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77,997.00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16.87%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-6.31%</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2.56%</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7.52%</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-4.52%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-16.84%</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13.31%</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a:solidFill>
                            <a:schemeClr val="tx1"/>
                          </a:solidFill>
                          <a:effectLst/>
                        </a:rPr>
                        <a:t>6.66%</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22.26%</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5.11%</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APR</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49,454.00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49,709.00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55,463.00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63,309.00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58,741.00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54,273.00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60,136.00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57,066.00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64,912.00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$73,433.00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66,734.00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0.52%</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11.58%</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14.15%</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-7.22%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-7.61%</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10.80%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-5.11%</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13.75%</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13.13%</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-9.12%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MAY</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67,632.00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74,040.00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75,888.00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77,936.00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76,296.00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77,217.00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83,669.00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87,938.00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95,655.00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88,712.00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96,671.00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9.47%</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2.50%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2.70%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-2.10%</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1.21%</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8.36%</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5.10%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8.78%</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-7.26%</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8.97%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JUN</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53,440.00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57,755.00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55,394.00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62,553.00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56,587.00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62,965.00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69,261.00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65,445.00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64,243.00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75,203.00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86,214.00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8.07%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-4.09%</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12.92%</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-9.54%</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11.27%</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10.00%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-5.51%</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-1.84%</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17.06%</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14.64%</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JUL</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54,416.00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55,909.00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67,066.00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63,886.00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59,713.00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57,167.00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57,080.00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64,885.00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73,267.00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77,450.00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74,827.00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2.74%</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19.96%</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-4.74%</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-6.53%</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-4.26%</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-0.15%</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13.67%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12.92%</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a:solidFill>
                            <a:schemeClr val="tx1"/>
                          </a:solidFill>
                          <a:effectLst/>
                        </a:rPr>
                        <a:t>5.71%</a:t>
                      </a:r>
                      <a:endParaRPr lang="en-US" sz="1100" b="0" i="0" u="none" strike="noStrike">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-3.39%</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AUG</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71,325.00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70,309.00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76,311.00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81,534.00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80,588.00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77,087.00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77,607.00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86,382.00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87,481.00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98,482.00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91,897.00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-1.42%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8.54%</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6.84%</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-1.16%</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-4.34%</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0.67%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11.31%</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1.27%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12.58%</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-6.69%</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r>
              <a:tr h="211035">
                <a:tc>
                  <a:txBody>
                    <a:bodyPr/>
                    <a:lstStyle/>
                    <a:p>
                      <a:pPr algn="l" fontAlgn="b"/>
                      <a:r>
                        <a:rPr lang="en-US" sz="1100" u="none" strike="noStrike">
                          <a:solidFill>
                            <a:schemeClr val="tx1"/>
                          </a:solidFill>
                          <a:effectLst/>
                        </a:rPr>
                        <a:t>SEP</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64,895.00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57,316.00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63,541.00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66,625.00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66,756.00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63,127.00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59,482.00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60,962.00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76,308.00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71,538.00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71538</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6">
                        <a:lumMod val="50000"/>
                      </a:schemeClr>
                    </a:solidFill>
                  </a:tcPr>
                </a:tc>
              </a:tr>
              <a:tr h="211035">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-11.68%</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10.86%</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4.85%</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0.20%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-5.44%</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-5.77%</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2.49%</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25.17%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rgbClr val="FF0000"/>
                          </a:solidFill>
                          <a:effectLst/>
                        </a:rPr>
                        <a:t>-6.25%</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0.00%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6">
                        <a:lumMod val="50000"/>
                      </a:schemeClr>
                    </a:solidFill>
                  </a:tcPr>
                </a:tc>
              </a:tr>
              <a:tr h="227873">
                <a:tc>
                  <a:txBody>
                    <a:bodyPr/>
                    <a:lstStyle/>
                    <a:p>
                      <a:pPr algn="l" fontAlgn="b"/>
                      <a:r>
                        <a:rPr lang="en-US" sz="1100" u="none" strike="noStrike">
                          <a:solidFill>
                            <a:schemeClr val="tx1"/>
                          </a:solidFill>
                          <a:effectLst/>
                        </a:rPr>
                        <a:t>TOTAL</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r" fontAlgn="b"/>
                      <a:r>
                        <a:rPr lang="en-US" sz="1100" u="none" strike="noStrike">
                          <a:solidFill>
                            <a:schemeClr val="tx1"/>
                          </a:solidFill>
                          <a:effectLst/>
                        </a:rPr>
                        <a:t>714,043.00</a:t>
                      </a:r>
                      <a:endParaRPr lang="en-US" sz="1100" b="0" i="0" u="none" strike="noStrike">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730,273.00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774,027.00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838,330.00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806,324.00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807,345.00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799,318.00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851,233.62</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902,454.00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963,869.00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1,041,044.00</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r h="209648">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Arial" panose="020B0604020202020204" pitchFamily="34" charset="0"/>
                      </a:endParaRPr>
                    </a:p>
                  </a:txBody>
                  <a:tcPr marL="6943" marR="6943" marT="6943" marB="0" anchor="b">
                    <a:noFill/>
                  </a:tcPr>
                </a:tc>
                <a:tc>
                  <a:txBody>
                    <a:bodyPr/>
                    <a:lstStyle/>
                    <a:p>
                      <a:pPr algn="l" fontAlgn="b"/>
                      <a:r>
                        <a:rPr lang="en-US" sz="1100" u="none" strike="noStrike" dirty="0">
                          <a:solidFill>
                            <a:schemeClr val="tx1"/>
                          </a:solidFill>
                          <a:effectLst/>
                        </a:rPr>
                        <a:t> </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2.27%</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5.99%</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8.31%</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-3.82%</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0.13%</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rgbClr val="FF0000"/>
                          </a:solidFill>
                          <a:effectLst/>
                        </a:rPr>
                        <a:t>-0.99%</a:t>
                      </a:r>
                      <a:endParaRPr lang="en-US" sz="1100" b="0" i="0" u="none" strike="noStrike" dirty="0">
                        <a:solidFill>
                          <a:srgbClr val="FF0000"/>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6.49%</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6.02%</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c>
                  <a:txBody>
                    <a:bodyPr/>
                    <a:lstStyle/>
                    <a:p>
                      <a:pPr algn="r" fontAlgn="b"/>
                      <a:r>
                        <a:rPr lang="en-US" sz="1100" u="none" strike="noStrike" dirty="0">
                          <a:solidFill>
                            <a:schemeClr val="tx1"/>
                          </a:solidFill>
                          <a:effectLst/>
                        </a:rPr>
                        <a:t>6.81%</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accent1">
                        <a:lumMod val="75000"/>
                      </a:schemeClr>
                    </a:solidFill>
                  </a:tcPr>
                </a:tc>
                <a:tc>
                  <a:txBody>
                    <a:bodyPr/>
                    <a:lstStyle/>
                    <a:p>
                      <a:pPr algn="r" fontAlgn="b"/>
                      <a:r>
                        <a:rPr lang="en-US" sz="1100" u="none" strike="noStrike" dirty="0">
                          <a:solidFill>
                            <a:schemeClr val="tx1"/>
                          </a:solidFill>
                          <a:effectLst/>
                        </a:rPr>
                        <a:t>8.01%</a:t>
                      </a:r>
                      <a:endParaRPr lang="en-US" sz="1100" b="0" i="0" u="none" strike="noStrike" dirty="0">
                        <a:solidFill>
                          <a:schemeClr val="tx1"/>
                        </a:solidFill>
                        <a:effectLst/>
                        <a:latin typeface="Arial" panose="020B0604020202020204" pitchFamily="34" charset="0"/>
                      </a:endParaRPr>
                    </a:p>
                  </a:txBody>
                  <a:tcPr marL="6943" marR="6943" marT="6943" marB="0" anchor="b">
                    <a:solidFill>
                      <a:schemeClr val="bg2">
                        <a:lumMod val="50000"/>
                      </a:schemeClr>
                    </a:solidFill>
                  </a:tcPr>
                </a:tc>
              </a:tr>
            </a:tbl>
          </a:graphicData>
        </a:graphic>
      </p:graphicFrame>
    </p:spTree>
    <p:extLst>
      <p:ext uri="{BB962C8B-B14F-4D97-AF65-F5344CB8AC3E}">
        <p14:creationId xmlns:p14="http://schemas.microsoft.com/office/powerpoint/2010/main" val="39410079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Taxes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13870308"/>
              </p:ext>
            </p:extLst>
          </p:nvPr>
        </p:nvGraphicFramePr>
        <p:xfrm>
          <a:off x="381000" y="1417638"/>
          <a:ext cx="8458200" cy="5287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Historical Net Taxable Value</a:t>
            </a:r>
            <a:br>
              <a:rPr lang="en-US" dirty="0" smtClean="0"/>
            </a:br>
            <a:endParaRPr lang="en-US" sz="18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505604572"/>
              </p:ext>
            </p:extLst>
          </p:nvPr>
        </p:nvGraphicFramePr>
        <p:xfrm>
          <a:off x="457200" y="1371600"/>
          <a:ext cx="8229600" cy="47545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M &amp; O Tax Rate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35405632"/>
              </p:ext>
            </p:extLst>
          </p:nvPr>
        </p:nvGraphicFramePr>
        <p:xfrm>
          <a:off x="152400" y="1295400"/>
          <a:ext cx="8686800" cy="48307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sz="3600" dirty="0" smtClean="0"/>
              <a:t>Property Tax Bill</a:t>
            </a:r>
            <a:br>
              <a:rPr lang="en-US" sz="3600" dirty="0" smtClean="0"/>
            </a:br>
            <a:r>
              <a:rPr lang="en-US" sz="3600" dirty="0" smtClean="0"/>
              <a:t>Based on average home value of $65,738</a:t>
            </a:r>
            <a:br>
              <a:rPr lang="en-US" sz="3600" dirty="0" smtClean="0"/>
            </a:br>
            <a:r>
              <a:rPr lang="en-US" sz="1400" dirty="0" smtClean="0"/>
              <a:t>(increase of 1.03%)</a:t>
            </a:r>
            <a:endParaRPr lang="en-US" sz="3600" dirty="0"/>
          </a:p>
        </p:txBody>
      </p:sp>
      <p:sp>
        <p:nvSpPr>
          <p:cNvPr id="18" name="Content Placeholder 17"/>
          <p:cNvSpPr>
            <a:spLocks noGrp="1"/>
          </p:cNvSpPr>
          <p:nvPr>
            <p:ph idx="1"/>
          </p:nvPr>
        </p:nvSpPr>
        <p:spPr>
          <a:xfrm>
            <a:off x="459463" y="2667000"/>
            <a:ext cx="8229600" cy="3048000"/>
          </a:xfrm>
        </p:spPr>
        <p:txBody>
          <a:bodyPr>
            <a:normAutofit/>
          </a:bodyPr>
          <a:lstStyle/>
          <a:p>
            <a:pPr lvl="2">
              <a:lnSpc>
                <a:spcPct val="90000"/>
              </a:lnSpc>
              <a:buClr>
                <a:schemeClr val="tx2"/>
              </a:buClr>
            </a:pPr>
            <a:r>
              <a:rPr lang="en-US" dirty="0" smtClean="0"/>
              <a:t>City of Sinton - .65				$427.29</a:t>
            </a:r>
          </a:p>
          <a:p>
            <a:pPr lvl="2">
              <a:lnSpc>
                <a:spcPct val="90000"/>
              </a:lnSpc>
              <a:buClr>
                <a:schemeClr val="tx2"/>
              </a:buClr>
            </a:pPr>
            <a:r>
              <a:rPr lang="en-US" dirty="0" smtClean="0"/>
              <a:t>San Patricio County - .52			$341.83</a:t>
            </a:r>
          </a:p>
          <a:p>
            <a:pPr lvl="2">
              <a:lnSpc>
                <a:spcPct val="90000"/>
              </a:lnSpc>
              <a:buClr>
                <a:schemeClr val="tx2"/>
              </a:buClr>
            </a:pPr>
            <a:r>
              <a:rPr lang="en-US" dirty="0" smtClean="0"/>
              <a:t>Drainage District - .60068			$394.87</a:t>
            </a:r>
          </a:p>
          <a:p>
            <a:pPr lvl="2">
              <a:lnSpc>
                <a:spcPct val="90000"/>
              </a:lnSpc>
              <a:buClr>
                <a:schemeClr val="tx2"/>
              </a:buClr>
            </a:pPr>
            <a:r>
              <a:rPr lang="en-US" dirty="0" smtClean="0"/>
              <a:t>Sinton ISD – 1.541				$1,013.02</a:t>
            </a:r>
          </a:p>
          <a:p>
            <a:pPr lvl="2">
              <a:lnSpc>
                <a:spcPct val="90000"/>
              </a:lnSpc>
              <a:buClr>
                <a:schemeClr val="tx2"/>
              </a:buClr>
            </a:pPr>
            <a:endParaRPr lang="en-US" dirty="0"/>
          </a:p>
          <a:p>
            <a:pPr marL="914400" lvl="2" indent="0">
              <a:lnSpc>
                <a:spcPct val="90000"/>
              </a:lnSpc>
              <a:buClr>
                <a:schemeClr val="tx2"/>
              </a:buClr>
              <a:buNone/>
            </a:pPr>
            <a:r>
              <a:rPr lang="en-US" dirty="0" smtClean="0"/>
              <a:t>Total Average Tax Bill				$2,177.01</a:t>
            </a:r>
          </a:p>
          <a:p>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80000"/>
                <a:satMod val="300000"/>
              </a:schemeClr>
            </a:gs>
            <a:gs pos="100000">
              <a:schemeClr val="bg2">
                <a:shade val="30000"/>
                <a:satMod val="20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smtClean="0"/>
              <a:t>Where the Taxes Go</a:t>
            </a:r>
            <a:br>
              <a:rPr lang="en-US" sz="4900" dirty="0" smtClean="0"/>
            </a:br>
            <a:r>
              <a:rPr lang="en-US" sz="2400" dirty="0" smtClean="0"/>
              <a:t>Total Average Tax </a:t>
            </a:r>
            <a:r>
              <a:rPr lang="en-US" sz="2400" dirty="0"/>
              <a:t>Bill </a:t>
            </a:r>
            <a:r>
              <a:rPr lang="en-US" sz="2400" dirty="0" smtClean="0"/>
              <a:t>$2,177.01</a:t>
            </a:r>
            <a:r>
              <a:rPr lang="en-US" sz="2400" dirty="0"/>
              <a:t/>
            </a:r>
            <a:br>
              <a:rPr lang="en-US" sz="2400" dirty="0"/>
            </a:b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94406023"/>
              </p:ext>
            </p:extLst>
          </p:nvPr>
        </p:nvGraphicFramePr>
        <p:xfrm>
          <a:off x="3048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Elected Officials</a:t>
            </a:r>
            <a:endParaRPr lang="en-US" dirty="0"/>
          </a:p>
        </p:txBody>
      </p:sp>
      <p:sp>
        <p:nvSpPr>
          <p:cNvPr id="3" name="Content Placeholder 2"/>
          <p:cNvSpPr>
            <a:spLocks noGrp="1"/>
          </p:cNvSpPr>
          <p:nvPr>
            <p:ph idx="1"/>
          </p:nvPr>
        </p:nvSpPr>
        <p:spPr>
          <a:xfrm>
            <a:off x="228600" y="1600200"/>
            <a:ext cx="8466499" cy="4525963"/>
          </a:xfrm>
        </p:spPr>
        <p:txBody>
          <a:bodyPr/>
          <a:lstStyle/>
          <a:p>
            <a:pPr>
              <a:buNone/>
            </a:pPr>
            <a:r>
              <a:rPr lang="en-US" sz="3600" dirty="0" smtClean="0"/>
              <a:t>Bill Moore			Mayor</a:t>
            </a:r>
          </a:p>
          <a:p>
            <a:pPr>
              <a:buNone/>
            </a:pPr>
            <a:r>
              <a:rPr lang="en-US" sz="3600" dirty="0" smtClean="0"/>
              <a:t>Nathan Lindeman		Mayor Pro Tem</a:t>
            </a:r>
          </a:p>
          <a:p>
            <a:pPr>
              <a:buNone/>
            </a:pPr>
            <a:r>
              <a:rPr lang="en-US" sz="3600" dirty="0" smtClean="0"/>
              <a:t>Danny Davila			Councilmember</a:t>
            </a:r>
          </a:p>
          <a:p>
            <a:pPr>
              <a:buNone/>
            </a:pPr>
            <a:r>
              <a:rPr lang="en-US" sz="3600" dirty="0" smtClean="0"/>
              <a:t>Edward Adams		</a:t>
            </a:r>
            <a:r>
              <a:rPr lang="en-US" sz="3600" dirty="0"/>
              <a:t>Councilmember</a:t>
            </a:r>
          </a:p>
          <a:p>
            <a:pPr>
              <a:buNone/>
            </a:pPr>
            <a:r>
              <a:rPr lang="en-US" sz="3600" dirty="0" smtClean="0"/>
              <a:t>Richard Zapata		</a:t>
            </a:r>
            <a:r>
              <a:rPr lang="en-US" sz="3600" dirty="0"/>
              <a:t>Councilmember</a:t>
            </a:r>
          </a:p>
          <a:p>
            <a:pPr>
              <a:buNone/>
            </a:pPr>
            <a:endParaRPr lang="en-US" sz="2000" dirty="0" smtClean="0"/>
          </a:p>
          <a:p>
            <a:pPr>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Personnel Staffing – All Funds</a:t>
            </a:r>
            <a:br>
              <a:rPr lang="en-US" dirty="0"/>
            </a:br>
            <a:r>
              <a:rPr lang="en-US" sz="1800" dirty="0"/>
              <a:t>(Full Time Equivalents)</a:t>
            </a:r>
          </a:p>
        </p:txBody>
      </p:sp>
      <p:sp>
        <p:nvSpPr>
          <p:cNvPr id="3" name="Content Placeholder 2"/>
          <p:cNvSpPr>
            <a:spLocks noGrp="1"/>
          </p:cNvSpPr>
          <p:nvPr>
            <p:ph idx="1"/>
          </p:nvPr>
        </p:nvSpPr>
        <p:spPr>
          <a:xfrm>
            <a:off x="457200" y="1371600"/>
            <a:ext cx="8229600" cy="5334000"/>
          </a:xfrm>
        </p:spPr>
        <p:txBody>
          <a:bodyPr>
            <a:normAutofit fontScale="92500" lnSpcReduction="20000"/>
          </a:bodyPr>
          <a:lstStyle/>
          <a:p>
            <a:pPr>
              <a:buNone/>
            </a:pPr>
            <a:r>
              <a:rPr lang="en-US" sz="2600" dirty="0" smtClean="0"/>
              <a:t>	</a:t>
            </a:r>
            <a:r>
              <a:rPr lang="en-US" sz="1500" dirty="0" smtClean="0"/>
              <a:t>				13/14		14/15</a:t>
            </a:r>
            <a:endParaRPr lang="en-US" sz="1500" dirty="0"/>
          </a:p>
          <a:p>
            <a:r>
              <a:rPr lang="en-US" sz="1500" dirty="0" smtClean="0"/>
              <a:t>Administration	</a:t>
            </a:r>
          </a:p>
          <a:p>
            <a:pPr lvl="1"/>
            <a:r>
              <a:rPr lang="en-US" sz="1500" dirty="0" smtClean="0"/>
              <a:t>City Manager			1		1</a:t>
            </a:r>
          </a:p>
          <a:p>
            <a:pPr lvl="1"/>
            <a:r>
              <a:rPr lang="en-US" sz="1500" dirty="0" smtClean="0"/>
              <a:t>City Secretary			1		1</a:t>
            </a:r>
          </a:p>
          <a:p>
            <a:pPr lvl="1"/>
            <a:r>
              <a:rPr lang="en-US" sz="1500" dirty="0" smtClean="0"/>
              <a:t>Finance</a:t>
            </a:r>
            <a:r>
              <a:rPr lang="en-US" sz="1500" dirty="0"/>
              <a:t> </a:t>
            </a:r>
            <a:r>
              <a:rPr lang="en-US" sz="1500" dirty="0" smtClean="0"/>
              <a:t>Officer		1		1</a:t>
            </a:r>
          </a:p>
          <a:p>
            <a:pPr lvl="1"/>
            <a:r>
              <a:rPr lang="en-US" sz="1500" dirty="0" smtClean="0"/>
              <a:t>AP Clerk			</a:t>
            </a:r>
            <a:r>
              <a:rPr lang="en-US" sz="1500" u="sng" dirty="0" smtClean="0"/>
              <a:t>0		1</a:t>
            </a:r>
          </a:p>
          <a:p>
            <a:pPr lvl="1">
              <a:buNone/>
            </a:pPr>
            <a:r>
              <a:rPr lang="en-US" sz="1500" dirty="0" smtClean="0"/>
              <a:t>					3		4</a:t>
            </a:r>
          </a:p>
          <a:p>
            <a:r>
              <a:rPr lang="en-US" sz="1500" dirty="0" smtClean="0"/>
              <a:t>Police</a:t>
            </a:r>
          </a:p>
          <a:p>
            <a:pPr lvl="1"/>
            <a:r>
              <a:rPr lang="en-US" sz="1500" dirty="0" smtClean="0"/>
              <a:t>Chief			1		1</a:t>
            </a:r>
          </a:p>
          <a:p>
            <a:pPr lvl="1"/>
            <a:r>
              <a:rPr lang="en-US" sz="1500" dirty="0" smtClean="0"/>
              <a:t>Lieutenant/Detective		1		1</a:t>
            </a:r>
          </a:p>
          <a:p>
            <a:pPr lvl="1"/>
            <a:r>
              <a:rPr lang="en-US" sz="1500" dirty="0" smtClean="0"/>
              <a:t>Patrolman			9		9	</a:t>
            </a:r>
          </a:p>
          <a:p>
            <a:pPr lvl="1"/>
            <a:r>
              <a:rPr lang="en-US" sz="1500" dirty="0" smtClean="0"/>
              <a:t>Clerk			1		1</a:t>
            </a:r>
          </a:p>
          <a:p>
            <a:pPr lvl="1"/>
            <a:r>
              <a:rPr lang="en-US" sz="1500" dirty="0" smtClean="0"/>
              <a:t>Crossing Guard (FTE)		</a:t>
            </a:r>
            <a:r>
              <a:rPr lang="en-US" sz="1500" u="sng" dirty="0" smtClean="0"/>
              <a:t>1.5		1.5</a:t>
            </a:r>
          </a:p>
          <a:p>
            <a:pPr marL="457200" lvl="1" indent="0">
              <a:buNone/>
            </a:pPr>
            <a:r>
              <a:rPr lang="en-US" sz="1500" dirty="0" smtClean="0"/>
              <a:t>				13.5		13.5</a:t>
            </a:r>
          </a:p>
          <a:p>
            <a:r>
              <a:rPr lang="en-US" sz="1500" dirty="0" smtClean="0"/>
              <a:t>Municipal Court</a:t>
            </a:r>
          </a:p>
          <a:p>
            <a:pPr lvl="1"/>
            <a:r>
              <a:rPr lang="en-US" sz="1500" dirty="0" smtClean="0"/>
              <a:t>Judge			1		1	</a:t>
            </a:r>
          </a:p>
          <a:p>
            <a:pPr lvl="1"/>
            <a:r>
              <a:rPr lang="en-US" sz="1500" dirty="0" smtClean="0"/>
              <a:t>Clerk			</a:t>
            </a:r>
            <a:r>
              <a:rPr lang="en-US" sz="1500" u="sng" dirty="0" smtClean="0"/>
              <a:t>1		1</a:t>
            </a:r>
            <a:br>
              <a:rPr lang="en-US" sz="1500" u="sng" dirty="0" smtClean="0"/>
            </a:br>
            <a:r>
              <a:rPr lang="en-US" sz="1500" dirty="0" smtClean="0"/>
              <a:t>				2		2</a:t>
            </a:r>
            <a:endParaRPr lang="en-US" sz="1500" u="sng" dirty="0" smtClean="0"/>
          </a:p>
          <a:p>
            <a:r>
              <a:rPr lang="en-US" sz="1500" dirty="0" smtClean="0"/>
              <a:t>Library</a:t>
            </a:r>
          </a:p>
          <a:p>
            <a:pPr lvl="1"/>
            <a:r>
              <a:rPr lang="en-US" sz="1500" dirty="0" smtClean="0"/>
              <a:t>Librarian			1		1</a:t>
            </a:r>
          </a:p>
          <a:p>
            <a:pPr lvl="1"/>
            <a:r>
              <a:rPr lang="en-US" sz="1500" dirty="0" smtClean="0"/>
              <a:t>Technician			1		1</a:t>
            </a:r>
          </a:p>
          <a:p>
            <a:pPr lvl="1"/>
            <a:r>
              <a:rPr lang="en-US" sz="1500" dirty="0" smtClean="0"/>
              <a:t>Aide (FTE)			</a:t>
            </a:r>
            <a:r>
              <a:rPr lang="en-US" sz="1500" u="sng" dirty="0" smtClean="0"/>
              <a:t>2		2</a:t>
            </a:r>
            <a:br>
              <a:rPr lang="en-US" sz="1500" u="sng" dirty="0" smtClean="0"/>
            </a:br>
            <a:r>
              <a:rPr lang="en-US" sz="1500" dirty="0" smtClean="0"/>
              <a:t>				4		4</a:t>
            </a:r>
            <a:endParaRPr lang="en-US" sz="1500" u="sng" dirty="0" smtClean="0"/>
          </a:p>
          <a:p>
            <a:pPr lvl="1"/>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fontScale="90000"/>
          </a:bodyPr>
          <a:lstStyle/>
          <a:p>
            <a:r>
              <a:rPr lang="en-US" dirty="0"/>
              <a:t>Personnel Staffing – All Funds</a:t>
            </a:r>
            <a:br>
              <a:rPr lang="en-US" dirty="0"/>
            </a:br>
            <a:r>
              <a:rPr lang="en-US" sz="1800" dirty="0"/>
              <a:t>(Full Time Equivalents)</a:t>
            </a:r>
            <a:endParaRPr lang="en-US" dirty="0"/>
          </a:p>
        </p:txBody>
      </p:sp>
      <p:sp>
        <p:nvSpPr>
          <p:cNvPr id="3" name="Content Placeholder 2"/>
          <p:cNvSpPr>
            <a:spLocks noGrp="1"/>
          </p:cNvSpPr>
          <p:nvPr>
            <p:ph idx="1"/>
          </p:nvPr>
        </p:nvSpPr>
        <p:spPr>
          <a:xfrm>
            <a:off x="457200" y="1066800"/>
            <a:ext cx="8229600" cy="5562600"/>
          </a:xfrm>
        </p:spPr>
        <p:txBody>
          <a:bodyPr>
            <a:normAutofit fontScale="47500" lnSpcReduction="20000"/>
          </a:bodyPr>
          <a:lstStyle/>
          <a:p>
            <a:pPr>
              <a:buNone/>
            </a:pPr>
            <a:r>
              <a:rPr lang="en-US" sz="2700" dirty="0" smtClean="0"/>
              <a:t>					13/14		14/15</a:t>
            </a:r>
          </a:p>
          <a:p>
            <a:r>
              <a:rPr lang="en-US" sz="2700" dirty="0" smtClean="0"/>
              <a:t>Public Works</a:t>
            </a:r>
          </a:p>
          <a:p>
            <a:pPr lvl="1"/>
            <a:r>
              <a:rPr lang="en-US" sz="2700" dirty="0" smtClean="0"/>
              <a:t>Streets</a:t>
            </a:r>
          </a:p>
          <a:p>
            <a:pPr lvl="2"/>
            <a:r>
              <a:rPr lang="en-US" sz="2700" dirty="0" smtClean="0"/>
              <a:t>Supervisor		1		1</a:t>
            </a:r>
          </a:p>
          <a:p>
            <a:pPr lvl="2"/>
            <a:r>
              <a:rPr lang="en-US" sz="2700" dirty="0" smtClean="0"/>
              <a:t>Operator			1		1</a:t>
            </a:r>
          </a:p>
          <a:p>
            <a:pPr lvl="2"/>
            <a:r>
              <a:rPr lang="en-US" sz="2700" dirty="0" smtClean="0"/>
              <a:t>Laborer			</a:t>
            </a:r>
            <a:r>
              <a:rPr lang="en-US" sz="2700" u="sng" dirty="0" smtClean="0"/>
              <a:t>5		5</a:t>
            </a:r>
            <a:r>
              <a:rPr lang="en-US" sz="2700" dirty="0" smtClean="0"/>
              <a:t/>
            </a:r>
            <a:br>
              <a:rPr lang="en-US" sz="2700" dirty="0" smtClean="0"/>
            </a:br>
            <a:r>
              <a:rPr lang="en-US" sz="2700" dirty="0" smtClean="0"/>
              <a:t>			7		7</a:t>
            </a:r>
          </a:p>
          <a:p>
            <a:pPr lvl="1"/>
            <a:r>
              <a:rPr lang="en-US" sz="2700" dirty="0" smtClean="0"/>
              <a:t>Animal Control</a:t>
            </a:r>
          </a:p>
          <a:p>
            <a:pPr lvl="2"/>
            <a:r>
              <a:rPr lang="en-US" sz="2700" dirty="0" smtClean="0"/>
              <a:t>Officer			</a:t>
            </a:r>
            <a:r>
              <a:rPr lang="en-US" sz="2700" u="sng" dirty="0" smtClean="0"/>
              <a:t>1		1</a:t>
            </a:r>
            <a:r>
              <a:rPr lang="en-US" sz="2700" dirty="0" smtClean="0"/>
              <a:t/>
            </a:r>
            <a:br>
              <a:rPr lang="en-US" sz="2700" dirty="0" smtClean="0"/>
            </a:br>
            <a:r>
              <a:rPr lang="en-US" sz="2700" dirty="0" smtClean="0"/>
              <a:t>			1		1</a:t>
            </a:r>
          </a:p>
          <a:p>
            <a:pPr lvl="1"/>
            <a:r>
              <a:rPr lang="en-US" sz="2700" dirty="0" smtClean="0"/>
              <a:t>Parks</a:t>
            </a:r>
          </a:p>
          <a:p>
            <a:pPr lvl="2"/>
            <a:r>
              <a:rPr lang="en-US" sz="2700" dirty="0" smtClean="0"/>
              <a:t>Supervisor		1		1</a:t>
            </a:r>
          </a:p>
          <a:p>
            <a:pPr lvl="2"/>
            <a:r>
              <a:rPr lang="en-US" sz="2700" dirty="0" smtClean="0"/>
              <a:t>Laborer			</a:t>
            </a:r>
            <a:r>
              <a:rPr lang="en-US" sz="2700" u="sng" dirty="0" smtClean="0"/>
              <a:t>1		1</a:t>
            </a:r>
          </a:p>
          <a:p>
            <a:pPr marL="914400" lvl="2" indent="0">
              <a:buNone/>
            </a:pPr>
            <a:r>
              <a:rPr lang="en-US" sz="2700" dirty="0" smtClean="0"/>
              <a:t>			2		2</a:t>
            </a:r>
            <a:br>
              <a:rPr lang="en-US" sz="2700" dirty="0" smtClean="0"/>
            </a:br>
            <a:endParaRPr lang="en-US" sz="2700" dirty="0" smtClean="0"/>
          </a:p>
          <a:p>
            <a:pPr lvl="1"/>
            <a:r>
              <a:rPr lang="en-US" sz="2700" dirty="0" smtClean="0"/>
              <a:t>Rob &amp; Bessie Welder Park</a:t>
            </a:r>
          </a:p>
          <a:p>
            <a:pPr lvl="2"/>
            <a:r>
              <a:rPr lang="en-US" sz="2700" dirty="0" smtClean="0"/>
              <a:t>RV/Pool Manager		1		1</a:t>
            </a:r>
          </a:p>
          <a:p>
            <a:pPr lvl="2"/>
            <a:r>
              <a:rPr lang="en-US" sz="2700" dirty="0" smtClean="0"/>
              <a:t>Laborer			2		2</a:t>
            </a:r>
          </a:p>
          <a:p>
            <a:pPr lvl="2"/>
            <a:r>
              <a:rPr lang="en-US" sz="2700" dirty="0" smtClean="0"/>
              <a:t>Lifeguards (Seasonal)		</a:t>
            </a:r>
            <a:r>
              <a:rPr lang="en-US" sz="2700" u="sng" dirty="0" smtClean="0"/>
              <a:t>		</a:t>
            </a:r>
            <a:br>
              <a:rPr lang="en-US" sz="2700" u="sng" dirty="0" smtClean="0"/>
            </a:br>
            <a:r>
              <a:rPr lang="en-US" sz="2700" dirty="0" smtClean="0"/>
              <a:t>			3		3</a:t>
            </a:r>
            <a:br>
              <a:rPr lang="en-US" sz="2700" dirty="0" smtClean="0"/>
            </a:br>
            <a:r>
              <a:rPr lang="en-US" sz="2700" dirty="0" smtClean="0"/>
              <a:t>	</a:t>
            </a:r>
          </a:p>
          <a:p>
            <a:r>
              <a:rPr lang="en-US" sz="2700" dirty="0" smtClean="0"/>
              <a:t>EMS						</a:t>
            </a:r>
          </a:p>
          <a:p>
            <a:pPr lvl="1"/>
            <a:r>
              <a:rPr lang="en-US" sz="2700" dirty="0" smtClean="0"/>
              <a:t>Director			1		1</a:t>
            </a:r>
          </a:p>
          <a:p>
            <a:pPr lvl="1"/>
            <a:r>
              <a:rPr lang="en-US" sz="2700" dirty="0" smtClean="0"/>
              <a:t>Paramedic			2		2</a:t>
            </a:r>
          </a:p>
          <a:p>
            <a:pPr lvl="1"/>
            <a:r>
              <a:rPr lang="en-US" sz="2700" dirty="0" smtClean="0"/>
              <a:t>EMT			9.5		9.5</a:t>
            </a:r>
          </a:p>
          <a:p>
            <a:pPr lvl="1"/>
            <a:r>
              <a:rPr lang="en-US" sz="2700" dirty="0" smtClean="0"/>
              <a:t>Attendant			</a:t>
            </a:r>
            <a:r>
              <a:rPr lang="en-US" sz="2700" u="sng" dirty="0" smtClean="0"/>
              <a:t>1		1</a:t>
            </a:r>
            <a:br>
              <a:rPr lang="en-US" sz="2700" u="sng" dirty="0" smtClean="0"/>
            </a:br>
            <a:r>
              <a:rPr lang="en-US" sz="2700" dirty="0" smtClean="0"/>
              <a:t>				13.5		13.5</a:t>
            </a:r>
            <a:endParaRPr lang="en-US" sz="2700" u="sng" dirty="0" smtClean="0"/>
          </a:p>
          <a:p>
            <a:pPr lvl="1"/>
            <a:endParaRPr lang="en-US" sz="2100" u="sng" dirty="0" smtClean="0"/>
          </a:p>
          <a:p>
            <a:pPr lvl="1"/>
            <a:endParaRPr lang="en-US" sz="2100" dirty="0"/>
          </a:p>
          <a:p>
            <a:pPr lvl="1">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Medical Insurance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7855897"/>
              </p:ext>
            </p:extLst>
          </p:nvPr>
        </p:nvGraphicFramePr>
        <p:xfrm>
          <a:off x="1981200" y="1066800"/>
          <a:ext cx="5304917" cy="2377440"/>
        </p:xfrm>
        <a:graphic>
          <a:graphicData uri="http://schemas.openxmlformats.org/drawingml/2006/table">
            <a:tbl>
              <a:tblPr firstRow="1" bandRow="1">
                <a:tableStyleId>{5C22544A-7EE6-4342-B048-85BDC9FD1C3A}</a:tableStyleId>
              </a:tblPr>
              <a:tblGrid>
                <a:gridCol w="1828800"/>
                <a:gridCol w="1143000"/>
                <a:gridCol w="2333117"/>
              </a:tblGrid>
              <a:tr h="863600">
                <a:tc>
                  <a:txBody>
                    <a:bodyPr/>
                    <a:lstStyle/>
                    <a:p>
                      <a:r>
                        <a:rPr lang="en-US" sz="1800" baseline="0" dirty="0" smtClean="0"/>
                        <a:t>Coverage</a:t>
                      </a:r>
                      <a:endParaRPr lang="en-US" sz="1800" dirty="0"/>
                    </a:p>
                  </a:txBody>
                  <a:tcPr/>
                </a:tc>
                <a:tc>
                  <a:txBody>
                    <a:bodyPr/>
                    <a:lstStyle/>
                    <a:p>
                      <a:r>
                        <a:rPr lang="en-US" sz="1800" dirty="0" smtClean="0"/>
                        <a:t>Current </a:t>
                      </a:r>
                    </a:p>
                    <a:p>
                      <a:r>
                        <a:rPr lang="en-US" sz="1800" dirty="0" smtClean="0"/>
                        <a:t>0/3000</a:t>
                      </a:r>
                    </a:p>
                  </a:txBody>
                  <a:tcPr/>
                </a:tc>
                <a:tc>
                  <a:txBody>
                    <a:bodyPr/>
                    <a:lstStyle/>
                    <a:p>
                      <a:r>
                        <a:rPr lang="en-US" sz="1800" dirty="0" smtClean="0"/>
                        <a:t>Current </a:t>
                      </a:r>
                    </a:p>
                    <a:p>
                      <a:r>
                        <a:rPr lang="en-US" sz="1800" dirty="0" smtClean="0"/>
                        <a:t>0/3000</a:t>
                      </a:r>
                    </a:p>
                    <a:p>
                      <a:r>
                        <a:rPr lang="en-US" sz="1800" dirty="0" smtClean="0"/>
                        <a:t>with 21.22% Increase</a:t>
                      </a:r>
                      <a:endParaRPr lang="en-US" sz="1800" dirty="0"/>
                    </a:p>
                  </a:txBody>
                  <a:tcPr/>
                </a:tc>
              </a:tr>
              <a:tr h="345440">
                <a:tc>
                  <a:txBody>
                    <a:bodyPr/>
                    <a:lstStyle/>
                    <a:p>
                      <a:r>
                        <a:rPr lang="en-US" sz="1800" dirty="0" smtClean="0"/>
                        <a:t>Employee Only</a:t>
                      </a:r>
                      <a:endParaRPr lang="en-US" sz="1800" dirty="0"/>
                    </a:p>
                  </a:txBody>
                  <a:tcPr/>
                </a:tc>
                <a:tc>
                  <a:txBody>
                    <a:bodyPr/>
                    <a:lstStyle/>
                    <a:p>
                      <a:r>
                        <a:rPr lang="en-US" sz="1800" dirty="0" smtClean="0"/>
                        <a:t>$420.30</a:t>
                      </a:r>
                      <a:endParaRPr lang="en-US" sz="1800" dirty="0"/>
                    </a:p>
                  </a:txBody>
                  <a:tcPr/>
                </a:tc>
                <a:tc>
                  <a:txBody>
                    <a:bodyPr/>
                    <a:lstStyle/>
                    <a:p>
                      <a:r>
                        <a:rPr lang="en-US" sz="1800" dirty="0" smtClean="0"/>
                        <a:t>$508.56</a:t>
                      </a:r>
                      <a:endParaRPr lang="en-US" sz="1800" dirty="0"/>
                    </a:p>
                  </a:txBody>
                  <a:tcPr/>
                </a:tc>
              </a:tr>
              <a:tr h="345440">
                <a:tc>
                  <a:txBody>
                    <a:bodyPr/>
                    <a:lstStyle/>
                    <a:p>
                      <a:r>
                        <a:rPr lang="en-US" sz="1800" dirty="0" smtClean="0"/>
                        <a:t>Employee Spouse</a:t>
                      </a:r>
                      <a:endParaRPr lang="en-US" sz="1800" dirty="0"/>
                    </a:p>
                  </a:txBody>
                  <a:tcPr/>
                </a:tc>
                <a:tc>
                  <a:txBody>
                    <a:bodyPr/>
                    <a:lstStyle/>
                    <a:p>
                      <a:r>
                        <a:rPr lang="en-US" sz="1800" dirty="0" smtClean="0"/>
                        <a:t>$545.66</a:t>
                      </a:r>
                      <a:endParaRPr lang="en-US" sz="1800" dirty="0"/>
                    </a:p>
                  </a:txBody>
                  <a:tcPr/>
                </a:tc>
                <a:tc>
                  <a:txBody>
                    <a:bodyPr/>
                    <a:lstStyle/>
                    <a:p>
                      <a:r>
                        <a:rPr lang="en-US" sz="1800" dirty="0" smtClean="0"/>
                        <a:t>660.26</a:t>
                      </a:r>
                      <a:endParaRPr lang="en-US" sz="1800" dirty="0"/>
                    </a:p>
                  </a:txBody>
                  <a:tcPr/>
                </a:tc>
              </a:tr>
              <a:tr h="345440">
                <a:tc>
                  <a:txBody>
                    <a:bodyPr/>
                    <a:lstStyle/>
                    <a:p>
                      <a:r>
                        <a:rPr lang="en-US" sz="1800" dirty="0" smtClean="0"/>
                        <a:t>Employee Child</a:t>
                      </a:r>
                      <a:endParaRPr lang="en-US" sz="1800" dirty="0"/>
                    </a:p>
                  </a:txBody>
                  <a:tcPr/>
                </a:tc>
                <a:tc>
                  <a:txBody>
                    <a:bodyPr/>
                    <a:lstStyle/>
                    <a:p>
                      <a:r>
                        <a:rPr lang="en-US" sz="1800" dirty="0" smtClean="0"/>
                        <a:t>$319.28</a:t>
                      </a:r>
                      <a:endParaRPr lang="en-US" sz="1800" dirty="0"/>
                    </a:p>
                  </a:txBody>
                  <a:tcPr/>
                </a:tc>
                <a:tc>
                  <a:txBody>
                    <a:bodyPr/>
                    <a:lstStyle/>
                    <a:p>
                      <a:r>
                        <a:rPr lang="en-US" sz="1800" dirty="0" smtClean="0"/>
                        <a:t>386.34</a:t>
                      </a:r>
                      <a:endParaRPr lang="en-US" sz="1800" dirty="0"/>
                    </a:p>
                  </a:txBody>
                  <a:tcPr/>
                </a:tc>
              </a:tr>
              <a:tr h="345440">
                <a:tc>
                  <a:txBody>
                    <a:bodyPr/>
                    <a:lstStyle/>
                    <a:p>
                      <a:r>
                        <a:rPr lang="en-US" sz="1800" dirty="0" smtClean="0"/>
                        <a:t>Family</a:t>
                      </a:r>
                      <a:endParaRPr lang="en-US" sz="1800" dirty="0"/>
                    </a:p>
                  </a:txBody>
                  <a:tcPr/>
                </a:tc>
                <a:tc>
                  <a:txBody>
                    <a:bodyPr/>
                    <a:lstStyle/>
                    <a:p>
                      <a:r>
                        <a:rPr lang="en-US" sz="1800" dirty="0" smtClean="0"/>
                        <a:t>893.72</a:t>
                      </a:r>
                      <a:endParaRPr lang="en-US" sz="1800" dirty="0"/>
                    </a:p>
                  </a:txBody>
                  <a:tcPr/>
                </a:tc>
                <a:tc>
                  <a:txBody>
                    <a:bodyPr/>
                    <a:lstStyle/>
                    <a:p>
                      <a:r>
                        <a:rPr lang="en-US" sz="1800" dirty="0" smtClean="0"/>
                        <a:t>1081.40</a:t>
                      </a:r>
                      <a:endParaRPr lang="en-US" sz="1800" dirty="0"/>
                    </a:p>
                  </a:txBody>
                  <a:tcPr/>
                </a:tc>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4155970744"/>
              </p:ext>
            </p:extLst>
          </p:nvPr>
        </p:nvGraphicFramePr>
        <p:xfrm>
          <a:off x="1981200" y="3733800"/>
          <a:ext cx="5334000" cy="2536535"/>
        </p:xfrm>
        <a:graphic>
          <a:graphicData uri="http://schemas.openxmlformats.org/drawingml/2006/table">
            <a:tbl>
              <a:tblPr firstRow="1" bandRow="1">
                <a:tableStyleId>{5C22544A-7EE6-4342-B048-85BDC9FD1C3A}</a:tableStyleId>
              </a:tblPr>
              <a:tblGrid>
                <a:gridCol w="2971800"/>
                <a:gridCol w="2362200"/>
              </a:tblGrid>
              <a:tr h="938714">
                <a:tc>
                  <a:txBody>
                    <a:bodyPr/>
                    <a:lstStyle/>
                    <a:p>
                      <a:r>
                        <a:rPr lang="en-US" sz="1800" baseline="0" dirty="0" smtClean="0"/>
                        <a:t>Coverage</a:t>
                      </a:r>
                      <a:endParaRPr lang="en-US" sz="1800" dirty="0"/>
                    </a:p>
                  </a:txBody>
                  <a:tcPr/>
                </a:tc>
                <a:tc>
                  <a:txBody>
                    <a:bodyPr/>
                    <a:lstStyle/>
                    <a:p>
                      <a:r>
                        <a:rPr lang="en-US" sz="1800" dirty="0" smtClean="0"/>
                        <a:t>Proposed </a:t>
                      </a:r>
                    </a:p>
                    <a:p>
                      <a:r>
                        <a:rPr lang="en-US" sz="1800" dirty="0" smtClean="0"/>
                        <a:t>0/5000 with 16.22%</a:t>
                      </a:r>
                    </a:p>
                    <a:p>
                      <a:r>
                        <a:rPr lang="en-US" sz="1800" dirty="0" smtClean="0"/>
                        <a:t>Increase</a:t>
                      </a:r>
                    </a:p>
                  </a:txBody>
                  <a:tcPr/>
                </a:tc>
              </a:tr>
              <a:tr h="410687">
                <a:tc>
                  <a:txBody>
                    <a:bodyPr/>
                    <a:lstStyle/>
                    <a:p>
                      <a:r>
                        <a:rPr lang="en-US" sz="1800" dirty="0" smtClean="0"/>
                        <a:t>Employee Only</a:t>
                      </a:r>
                      <a:endParaRPr lang="en-US" sz="1800" dirty="0"/>
                    </a:p>
                  </a:txBody>
                  <a:tcPr/>
                </a:tc>
                <a:tc>
                  <a:txBody>
                    <a:bodyPr/>
                    <a:lstStyle/>
                    <a:p>
                      <a:r>
                        <a:rPr lang="en-US" sz="1800" dirty="0" smtClean="0"/>
                        <a:t>$488.47</a:t>
                      </a:r>
                      <a:endParaRPr lang="en-US" sz="1800" dirty="0"/>
                    </a:p>
                  </a:txBody>
                  <a:tcPr/>
                </a:tc>
              </a:tr>
              <a:tr h="410687">
                <a:tc>
                  <a:txBody>
                    <a:bodyPr/>
                    <a:lstStyle/>
                    <a:p>
                      <a:r>
                        <a:rPr lang="en-US" sz="1800" dirty="0" smtClean="0"/>
                        <a:t>Employee Spouse</a:t>
                      </a:r>
                      <a:endParaRPr lang="en-US" sz="1800" dirty="0"/>
                    </a:p>
                  </a:txBody>
                  <a:tcPr/>
                </a:tc>
                <a:tc>
                  <a:txBody>
                    <a:bodyPr/>
                    <a:lstStyle/>
                    <a:p>
                      <a:r>
                        <a:rPr lang="en-US" sz="1800" dirty="0" smtClean="0"/>
                        <a:t>$634.16</a:t>
                      </a:r>
                      <a:endParaRPr lang="en-US" sz="1800" dirty="0"/>
                    </a:p>
                  </a:txBody>
                  <a:tcPr/>
                </a:tc>
              </a:tr>
              <a:tr h="410687">
                <a:tc>
                  <a:txBody>
                    <a:bodyPr/>
                    <a:lstStyle/>
                    <a:p>
                      <a:r>
                        <a:rPr lang="en-US" sz="1800" dirty="0" smtClean="0"/>
                        <a:t>Employee Child</a:t>
                      </a:r>
                      <a:endParaRPr lang="en-US" sz="1800" dirty="0"/>
                    </a:p>
                  </a:txBody>
                  <a:tcPr/>
                </a:tc>
                <a:tc>
                  <a:txBody>
                    <a:bodyPr/>
                    <a:lstStyle/>
                    <a:p>
                      <a:r>
                        <a:rPr lang="en-US" sz="1800" dirty="0" smtClean="0"/>
                        <a:t>$371.06</a:t>
                      </a:r>
                      <a:endParaRPr lang="en-US" sz="1800" dirty="0"/>
                    </a:p>
                  </a:txBody>
                  <a:tcPr/>
                </a:tc>
              </a:tr>
              <a:tr h="237938">
                <a:tc>
                  <a:txBody>
                    <a:bodyPr/>
                    <a:lstStyle/>
                    <a:p>
                      <a:r>
                        <a:rPr lang="en-US" sz="1800" dirty="0" smtClean="0"/>
                        <a:t>Family</a:t>
                      </a:r>
                      <a:endParaRPr lang="en-US" sz="1800" dirty="0"/>
                    </a:p>
                  </a:txBody>
                  <a:tcPr/>
                </a:tc>
                <a:tc>
                  <a:txBody>
                    <a:bodyPr/>
                    <a:lstStyle/>
                    <a:p>
                      <a:r>
                        <a:rPr lang="en-US" sz="1800" dirty="0" smtClean="0"/>
                        <a:t>$1,038.68</a:t>
                      </a:r>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Medical </a:t>
            </a:r>
            <a:r>
              <a:rPr lang="en-US" dirty="0" smtClean="0"/>
              <a:t>Insurance</a:t>
            </a:r>
            <a:br>
              <a:rPr lang="en-US" dirty="0" smtClean="0"/>
            </a:br>
            <a:r>
              <a:rPr lang="en-US" sz="2200" dirty="0" smtClean="0"/>
              <a:t>Historical Increase &amp; Loss Ratio</a:t>
            </a:r>
            <a:endParaRPr lang="en-US" sz="22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1752600"/>
            <a:ext cx="7551665" cy="4282087"/>
          </a:xfrm>
        </p:spPr>
      </p:pic>
    </p:spTree>
    <p:extLst>
      <p:ext uri="{BB962C8B-B14F-4D97-AF65-F5344CB8AC3E}">
        <p14:creationId xmlns:p14="http://schemas.microsoft.com/office/powerpoint/2010/main" val="1270406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General Fund</a:t>
            </a:r>
            <a:endParaRPr lang="en-US" dirty="0"/>
          </a:p>
        </p:txBody>
      </p:sp>
      <p:sp>
        <p:nvSpPr>
          <p:cNvPr id="3" name="Subtitle 2"/>
          <p:cNvSpPr>
            <a:spLocks noGrp="1"/>
          </p:cNvSpPr>
          <p:nvPr>
            <p:ph type="subTitle" idx="1"/>
          </p:nvPr>
        </p:nvSpPr>
        <p:spPr/>
        <p:txBody>
          <a:bodyPr/>
          <a:lstStyle/>
          <a:p>
            <a:r>
              <a:rPr lang="en-US" dirty="0" smtClean="0"/>
              <a:t>Expenditures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Significant Expenditure Change by Department</a:t>
            </a:r>
            <a:endParaRPr lang="en-US" dirty="0"/>
          </a:p>
        </p:txBody>
      </p:sp>
      <p:sp>
        <p:nvSpPr>
          <p:cNvPr id="5" name="Content Placeholder 4"/>
          <p:cNvSpPr>
            <a:spLocks noGrp="1"/>
          </p:cNvSpPr>
          <p:nvPr>
            <p:ph sz="half" idx="1"/>
          </p:nvPr>
        </p:nvSpPr>
        <p:spPr/>
        <p:txBody>
          <a:bodyPr>
            <a:normAutofit fontScale="55000" lnSpcReduction="20000"/>
          </a:bodyPr>
          <a:lstStyle/>
          <a:p>
            <a:endParaRPr lang="en-US" u="sng" dirty="0" smtClean="0"/>
          </a:p>
          <a:p>
            <a:r>
              <a:rPr lang="en-US" u="sng" dirty="0" smtClean="0"/>
              <a:t>Administration</a:t>
            </a:r>
          </a:p>
          <a:p>
            <a:pPr lvl="1"/>
            <a:r>
              <a:rPr lang="en-US" dirty="0" smtClean="0"/>
              <a:t>Salaries </a:t>
            </a:r>
            <a:r>
              <a:rPr lang="en-US" dirty="0"/>
              <a:t>-</a:t>
            </a:r>
            <a:r>
              <a:rPr lang="en-US" dirty="0" smtClean="0"/>
              <a:t> 5% salary increase budgeted to be distributed based upon performance evaluation.</a:t>
            </a:r>
          </a:p>
          <a:p>
            <a:pPr lvl="1"/>
            <a:r>
              <a:rPr lang="en-US" dirty="0" smtClean="0"/>
              <a:t>Supplies – Increase is council and staff training.</a:t>
            </a:r>
          </a:p>
          <a:p>
            <a:pPr lvl="1"/>
            <a:r>
              <a:rPr lang="en-US" dirty="0" smtClean="0"/>
              <a:t>Capital Outlay - Codification</a:t>
            </a:r>
          </a:p>
          <a:p>
            <a:pPr marL="914400" lvl="2" indent="0">
              <a:buNone/>
            </a:pPr>
            <a:endParaRPr lang="en-US" dirty="0" smtClean="0"/>
          </a:p>
          <a:p>
            <a:r>
              <a:rPr lang="en-US" u="sng" dirty="0" smtClean="0"/>
              <a:t>Police</a:t>
            </a:r>
          </a:p>
          <a:p>
            <a:pPr lvl="1"/>
            <a:r>
              <a:rPr lang="en-US" dirty="0"/>
              <a:t>Salaries - 5% salary increase budgeted to be distributed based upon performance evaluation</a:t>
            </a:r>
            <a:r>
              <a:rPr lang="en-US" dirty="0" smtClean="0"/>
              <a:t>.</a:t>
            </a:r>
            <a:br>
              <a:rPr lang="en-US" dirty="0" smtClean="0"/>
            </a:br>
            <a:endParaRPr lang="en-US" dirty="0"/>
          </a:p>
          <a:p>
            <a:r>
              <a:rPr lang="en-US" u="sng" dirty="0" smtClean="0"/>
              <a:t>Library</a:t>
            </a:r>
          </a:p>
          <a:p>
            <a:pPr lvl="1"/>
            <a:r>
              <a:rPr lang="en-US" dirty="0">
                <a:solidFill>
                  <a:prstClr val="white"/>
                </a:solidFill>
              </a:rPr>
              <a:t>Salaries - 5% salary increase budgeted to be distributed based upon performance evaluation</a:t>
            </a:r>
            <a:r>
              <a:rPr lang="en-US" dirty="0" smtClean="0">
                <a:solidFill>
                  <a:prstClr val="white"/>
                </a:solidFill>
              </a:rPr>
              <a:t>.</a:t>
            </a:r>
            <a:br>
              <a:rPr lang="en-US" dirty="0" smtClean="0">
                <a:solidFill>
                  <a:prstClr val="white"/>
                </a:solidFill>
              </a:rPr>
            </a:br>
            <a:endParaRPr lang="en-US" dirty="0" smtClean="0">
              <a:solidFill>
                <a:prstClr val="white"/>
              </a:solidFill>
            </a:endParaRPr>
          </a:p>
          <a:p>
            <a:r>
              <a:rPr lang="en-US" u="sng" dirty="0" smtClean="0">
                <a:solidFill>
                  <a:prstClr val="white"/>
                </a:solidFill>
              </a:rPr>
              <a:t>Animal Control</a:t>
            </a:r>
          </a:p>
          <a:p>
            <a:pPr lvl="1"/>
            <a:r>
              <a:rPr lang="en-US" dirty="0" smtClean="0">
                <a:solidFill>
                  <a:prstClr val="white"/>
                </a:solidFill>
              </a:rPr>
              <a:t>Supplies – increase in food and care</a:t>
            </a:r>
          </a:p>
          <a:p>
            <a:pPr lvl="1"/>
            <a:endParaRPr lang="en-US" dirty="0">
              <a:solidFill>
                <a:prstClr val="white"/>
              </a:solidFill>
            </a:endParaRPr>
          </a:p>
          <a:p>
            <a:endParaRPr lang="en-US" u="sng" dirty="0" smtClean="0"/>
          </a:p>
          <a:p>
            <a:pPr lvl="1"/>
            <a:endParaRPr lang="en-US" u="sng" dirty="0" smtClean="0"/>
          </a:p>
          <a:p>
            <a:pPr lvl="1">
              <a:buNone/>
            </a:pPr>
            <a:endParaRPr lang="en-US" dirty="0"/>
          </a:p>
        </p:txBody>
      </p:sp>
      <p:sp>
        <p:nvSpPr>
          <p:cNvPr id="6" name="Content Placeholder 5"/>
          <p:cNvSpPr>
            <a:spLocks noGrp="1"/>
          </p:cNvSpPr>
          <p:nvPr>
            <p:ph sz="half" idx="2"/>
          </p:nvPr>
        </p:nvSpPr>
        <p:spPr/>
        <p:txBody>
          <a:bodyPr>
            <a:normAutofit fontScale="55000" lnSpcReduction="20000"/>
          </a:bodyPr>
          <a:lstStyle/>
          <a:p>
            <a:endParaRPr lang="en-US" u="sng" dirty="0" smtClean="0"/>
          </a:p>
          <a:p>
            <a:r>
              <a:rPr lang="en-US" u="sng" dirty="0" smtClean="0"/>
              <a:t>Parks </a:t>
            </a:r>
            <a:r>
              <a:rPr lang="en-US" u="sng" dirty="0"/>
              <a:t>&amp; Recreation</a:t>
            </a:r>
          </a:p>
          <a:p>
            <a:pPr lvl="1"/>
            <a:r>
              <a:rPr lang="en-US" dirty="0"/>
              <a:t>Salaries - 5% salary increase budgeted to be distributed based upon performance evaluation.</a:t>
            </a:r>
          </a:p>
          <a:p>
            <a:pPr marL="0" indent="0">
              <a:buNone/>
            </a:pPr>
            <a:endParaRPr lang="en-US" u="sng" dirty="0"/>
          </a:p>
          <a:p>
            <a:r>
              <a:rPr lang="en-US" u="sng" dirty="0" smtClean="0"/>
              <a:t>EMS</a:t>
            </a:r>
          </a:p>
          <a:p>
            <a:pPr lvl="1"/>
            <a:r>
              <a:rPr lang="en-US" dirty="0"/>
              <a:t>Salaries - 5% salary increase budgeted to be distributed based upon performance evaluation</a:t>
            </a:r>
            <a:r>
              <a:rPr lang="en-US" dirty="0" smtClean="0"/>
              <a:t>. Increase in overtime expense.</a:t>
            </a:r>
          </a:p>
          <a:p>
            <a:pPr lvl="1"/>
            <a:r>
              <a:rPr lang="en-US" dirty="0" smtClean="0"/>
              <a:t>Supplies – Increase in fuel and maintenance.</a:t>
            </a:r>
          </a:p>
          <a:p>
            <a:pPr lvl="1"/>
            <a:r>
              <a:rPr lang="en-US" dirty="0" smtClean="0"/>
              <a:t>Capital – Increase in medical supplies and billing.</a:t>
            </a:r>
            <a:br>
              <a:rPr lang="en-US" dirty="0" smtClean="0"/>
            </a:br>
            <a:endParaRPr lang="en-US" dirty="0" smtClean="0"/>
          </a:p>
          <a:p>
            <a:r>
              <a:rPr lang="en-US" u="sng" dirty="0" smtClean="0"/>
              <a:t>Water/Wastewater</a:t>
            </a:r>
          </a:p>
          <a:p>
            <a:pPr lvl="1"/>
            <a:r>
              <a:rPr lang="en-US" dirty="0"/>
              <a:t>Salaries - 5% salary increase budgeted to be distributed based upon performance evaluation. Increase in overtime expense.</a:t>
            </a:r>
          </a:p>
          <a:p>
            <a:pPr lvl="1"/>
            <a:r>
              <a:rPr lang="en-US" dirty="0" smtClean="0"/>
              <a:t>Capital – Increase in water capital improvements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Expenditures by Category</a:t>
            </a:r>
            <a:br>
              <a:rPr lang="en-US" dirty="0" smtClean="0"/>
            </a:br>
            <a:r>
              <a:rPr lang="en-US" dirty="0" smtClean="0"/>
              <a:t>Total GF Expenditures $3,781,209</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4719222"/>
              </p:ext>
            </p:extLst>
          </p:nvPr>
        </p:nvGraphicFramePr>
        <p:xfrm>
          <a:off x="381000" y="1828800"/>
          <a:ext cx="82296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676400" y="2438400"/>
            <a:ext cx="685800" cy="261610"/>
          </a:xfrm>
          <a:prstGeom prst="rect">
            <a:avLst/>
          </a:prstGeom>
          <a:noFill/>
        </p:spPr>
        <p:txBody>
          <a:bodyPr wrap="square" rtlCol="0">
            <a:spAutoFit/>
          </a:bodyPr>
          <a:lstStyle/>
          <a:p>
            <a:r>
              <a:rPr lang="en-US" sz="1100" dirty="0" smtClean="0">
                <a:solidFill>
                  <a:schemeClr val="bg1"/>
                </a:solidFill>
              </a:rPr>
              <a:t>Capital</a:t>
            </a:r>
            <a:endParaRPr lang="en-US" sz="1100" dirty="0">
              <a:solidFill>
                <a:schemeClr val="bg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Expenditures by Department</a:t>
            </a:r>
            <a:br>
              <a:rPr lang="en-US" dirty="0" smtClean="0"/>
            </a:br>
            <a:r>
              <a:rPr lang="en-US" dirty="0" smtClean="0"/>
              <a:t>Total GF Expenditures </a:t>
            </a:r>
            <a:r>
              <a:rPr lang="en-US" dirty="0"/>
              <a:t>$3,781,209</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0534555"/>
              </p:ext>
            </p:extLst>
          </p:nvPr>
        </p:nvGraphicFramePr>
        <p:xfrm>
          <a:off x="228600" y="1676400"/>
          <a:ext cx="86868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304801"/>
            <a:ext cx="3008313" cy="457199"/>
          </a:xfrm>
        </p:spPr>
        <p:txBody>
          <a:bodyPr/>
          <a:lstStyle/>
          <a:p>
            <a:r>
              <a:rPr lang="en-US" dirty="0" smtClean="0"/>
              <a:t>Administration</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28778849"/>
              </p:ext>
            </p:extLst>
          </p:nvPr>
        </p:nvGraphicFramePr>
        <p:xfrm>
          <a:off x="8001000" y="6019800"/>
          <a:ext cx="152404" cy="5651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57204" y="1143000"/>
            <a:ext cx="3124196" cy="5257799"/>
          </a:xfrm>
          <a:ln>
            <a:noFill/>
          </a:ln>
        </p:spPr>
        <p:txBody>
          <a:bodyPr>
            <a:normAutofit/>
          </a:bodyPr>
          <a:lstStyle/>
          <a:p>
            <a:r>
              <a:rPr lang="en-US" sz="1600" dirty="0" smtClean="0"/>
              <a:t>The Administration Department oversees a variety of services at the core of the City of Sinton. These services include accounting and auditing, budget preparation, human resources, investments, payroll, purchasing, risk management, facility management, tax-related issues and utility services. The City Secretary and Finance Officer are all part of the Administration Department. The City Manager is the head of this department and oversees all aspects of city business. </a:t>
            </a:r>
          </a:p>
          <a:p>
            <a:endParaRPr lang="en-US" sz="1600" dirty="0" smtClean="0"/>
          </a:p>
          <a:p>
            <a:r>
              <a:rPr lang="en-US" sz="1600" dirty="0" smtClean="0"/>
              <a:t>Total budget - $781,381</a:t>
            </a:r>
          </a:p>
          <a:p>
            <a:r>
              <a:rPr lang="en-US" sz="1600" dirty="0" smtClean="0"/>
              <a:t>John D. Hobson, City Manager</a:t>
            </a:r>
          </a:p>
          <a:p>
            <a:r>
              <a:rPr lang="en-US" sz="1600" dirty="0" smtClean="0"/>
              <a:t>Cathy Duhart, City Secretary </a:t>
            </a:r>
          </a:p>
          <a:p>
            <a:r>
              <a:rPr lang="en-US" sz="1600" dirty="0" smtClean="0"/>
              <a:t>Sally Oelrich, Finance Officer.</a:t>
            </a:r>
          </a:p>
          <a:p>
            <a:endParaRPr lang="en-US" dirty="0"/>
          </a:p>
        </p:txBody>
      </p:sp>
      <p:graphicFrame>
        <p:nvGraphicFramePr>
          <p:cNvPr id="6" name="Chart 5"/>
          <p:cNvGraphicFramePr/>
          <p:nvPr>
            <p:extLst>
              <p:ext uri="{D42A27DB-BD31-4B8C-83A1-F6EECF244321}">
                <p14:modId xmlns:p14="http://schemas.microsoft.com/office/powerpoint/2010/main" val="1905178923"/>
              </p:ext>
            </p:extLst>
          </p:nvPr>
        </p:nvGraphicFramePr>
        <p:xfrm>
          <a:off x="3733800" y="792933"/>
          <a:ext cx="5422271"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Police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2097889"/>
              </p:ext>
            </p:extLst>
          </p:nvPr>
        </p:nvGraphicFramePr>
        <p:xfrm>
          <a:off x="3886200" y="273051"/>
          <a:ext cx="457200" cy="2603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57204" y="1066800"/>
            <a:ext cx="3008313" cy="5410199"/>
          </a:xfrm>
        </p:spPr>
        <p:txBody>
          <a:bodyPr>
            <a:normAutofit/>
          </a:bodyPr>
          <a:lstStyle/>
          <a:p>
            <a:r>
              <a:rPr lang="en-US" sz="1600" dirty="0" smtClean="0"/>
              <a:t>The Police Department is responsible for the safety of the City. The Department operates twenty-four hours daily and is responsible for enforcing the City’s ordinances, investigating complaints, responding to emergency situations, and fostering neighborhood crime watch organizations and programs. The Police department provides a bailiff for all Municipal Court proceedings, as necessary. </a:t>
            </a:r>
          </a:p>
          <a:p>
            <a:endParaRPr lang="en-US" sz="1600" dirty="0" smtClean="0"/>
          </a:p>
          <a:p>
            <a:r>
              <a:rPr lang="en-US" sz="1600" dirty="0" smtClean="0"/>
              <a:t>Total budget - $901,829</a:t>
            </a:r>
          </a:p>
          <a:p>
            <a:r>
              <a:rPr lang="en-US" sz="1600" dirty="0" smtClean="0"/>
              <a:t>Eugene De Leon, Police Chief</a:t>
            </a:r>
          </a:p>
          <a:p>
            <a:endParaRPr lang="en-US" dirty="0"/>
          </a:p>
        </p:txBody>
      </p:sp>
      <p:graphicFrame>
        <p:nvGraphicFramePr>
          <p:cNvPr id="6" name="Chart 5"/>
          <p:cNvGraphicFramePr/>
          <p:nvPr>
            <p:extLst>
              <p:ext uri="{D42A27DB-BD31-4B8C-83A1-F6EECF244321}">
                <p14:modId xmlns:p14="http://schemas.microsoft.com/office/powerpoint/2010/main" val="1142499420"/>
              </p:ext>
            </p:extLst>
          </p:nvPr>
        </p:nvGraphicFramePr>
        <p:xfrm>
          <a:off x="3657600" y="1103768"/>
          <a:ext cx="4953000" cy="4343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Staff</a:t>
            </a:r>
            <a:endParaRPr lang="en-US" dirty="0"/>
          </a:p>
        </p:txBody>
      </p:sp>
      <p:sp>
        <p:nvSpPr>
          <p:cNvPr id="3" name="Content Placeholder 2"/>
          <p:cNvSpPr>
            <a:spLocks noGrp="1"/>
          </p:cNvSpPr>
          <p:nvPr>
            <p:ph idx="1"/>
          </p:nvPr>
        </p:nvSpPr>
        <p:spPr/>
        <p:txBody>
          <a:bodyPr>
            <a:normAutofit/>
          </a:bodyPr>
          <a:lstStyle/>
          <a:p>
            <a:pPr>
              <a:buNone/>
            </a:pPr>
            <a:r>
              <a:rPr lang="en-US" dirty="0" smtClean="0"/>
              <a:t>John D. Hobson			City Manager</a:t>
            </a:r>
          </a:p>
          <a:p>
            <a:pPr>
              <a:buNone/>
            </a:pPr>
            <a:r>
              <a:rPr lang="en-US" dirty="0" smtClean="0"/>
              <a:t>Cathy Duhart			City Secretary</a:t>
            </a:r>
          </a:p>
          <a:p>
            <a:pPr>
              <a:buNone/>
            </a:pPr>
            <a:r>
              <a:rPr lang="en-US" dirty="0" smtClean="0"/>
              <a:t>Sally Oelrich			Finance Officer</a:t>
            </a:r>
          </a:p>
          <a:p>
            <a:pPr>
              <a:buNone/>
            </a:pPr>
            <a:r>
              <a:rPr lang="en-US" dirty="0" smtClean="0"/>
              <a:t>Eugene De Leon			Police Chief</a:t>
            </a:r>
          </a:p>
          <a:p>
            <a:pPr>
              <a:buNone/>
            </a:pPr>
            <a:r>
              <a:rPr lang="en-US" dirty="0" smtClean="0"/>
              <a:t>Larry Chavez			PW Director</a:t>
            </a:r>
          </a:p>
          <a:p>
            <a:pPr>
              <a:buNone/>
            </a:pPr>
            <a:r>
              <a:rPr lang="en-US" dirty="0" smtClean="0"/>
              <a:t>Joe Putnam			EMS Director</a:t>
            </a:r>
          </a:p>
          <a:p>
            <a:pPr>
              <a:buNone/>
            </a:pPr>
            <a:r>
              <a:rPr lang="en-US" dirty="0" smtClean="0"/>
              <a:t>Tommy Sanchez			Fire Chief</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3429000" cy="488950"/>
          </a:xfrm>
        </p:spPr>
        <p:txBody>
          <a:bodyPr>
            <a:noAutofit/>
          </a:bodyPr>
          <a:lstStyle/>
          <a:p>
            <a:r>
              <a:rPr lang="en-US" dirty="0" smtClean="0"/>
              <a:t>Fire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87249752"/>
              </p:ext>
            </p:extLst>
          </p:nvPr>
        </p:nvGraphicFramePr>
        <p:xfrm>
          <a:off x="3886200" y="273051"/>
          <a:ext cx="838200" cy="13271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91150" y="1066800"/>
            <a:ext cx="3008313" cy="5059366"/>
          </a:xfrm>
        </p:spPr>
        <p:txBody>
          <a:bodyPr>
            <a:normAutofit/>
          </a:bodyPr>
          <a:lstStyle/>
          <a:p>
            <a:r>
              <a:rPr lang="en-US" sz="1600" dirty="0" smtClean="0"/>
              <a:t>The Sinton Volunteer Fire Department is charged to </a:t>
            </a:r>
            <a:r>
              <a:rPr lang="en-US" sz="1600" dirty="0"/>
              <a:t>protect life and property through effective </a:t>
            </a:r>
            <a:r>
              <a:rPr lang="en-US" sz="1600" dirty="0" smtClean="0"/>
              <a:t>fire, </a:t>
            </a:r>
            <a:r>
              <a:rPr lang="en-US" sz="1600" dirty="0"/>
              <a:t>rescue, and other emergency services with dedicated service to the</a:t>
            </a:r>
          </a:p>
          <a:p>
            <a:r>
              <a:rPr lang="en-US" sz="1600" dirty="0"/>
              <a:t>community</a:t>
            </a:r>
            <a:r>
              <a:rPr lang="en-US" sz="1600" dirty="0" smtClean="0"/>
              <a:t>.</a:t>
            </a:r>
          </a:p>
          <a:p>
            <a:endParaRPr lang="en-US" sz="1600" dirty="0"/>
          </a:p>
          <a:p>
            <a:r>
              <a:rPr lang="en-US" sz="1600" dirty="0"/>
              <a:t>Total budget - </a:t>
            </a:r>
            <a:r>
              <a:rPr lang="en-US" sz="1600" dirty="0" smtClean="0"/>
              <a:t>$77,360</a:t>
            </a:r>
            <a:endParaRPr lang="en-US" sz="1600" dirty="0"/>
          </a:p>
          <a:p>
            <a:r>
              <a:rPr lang="en-US" sz="1600" dirty="0" smtClean="0"/>
              <a:t>Tommy Sanchez, Fire Chief</a:t>
            </a:r>
            <a:endParaRPr lang="en-US" sz="1600" dirty="0"/>
          </a:p>
          <a:p>
            <a:endParaRPr lang="en-US" sz="1600" dirty="0"/>
          </a:p>
          <a:p>
            <a:endParaRPr lang="en-US" dirty="0"/>
          </a:p>
        </p:txBody>
      </p:sp>
      <p:graphicFrame>
        <p:nvGraphicFramePr>
          <p:cNvPr id="6" name="Chart 5"/>
          <p:cNvGraphicFramePr/>
          <p:nvPr>
            <p:extLst>
              <p:ext uri="{D42A27DB-BD31-4B8C-83A1-F6EECF244321}">
                <p14:modId xmlns:p14="http://schemas.microsoft.com/office/powerpoint/2010/main" val="1311127861"/>
              </p:ext>
            </p:extLst>
          </p:nvPr>
        </p:nvGraphicFramePr>
        <p:xfrm>
          <a:off x="3657600" y="1066801"/>
          <a:ext cx="4953000" cy="441959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341137432"/>
              </p:ext>
            </p:extLst>
          </p:nvPr>
        </p:nvGraphicFramePr>
        <p:xfrm>
          <a:off x="3962400" y="273051"/>
          <a:ext cx="4800600" cy="4889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57204" y="1066800"/>
            <a:ext cx="3008313" cy="5333999"/>
          </a:xfrm>
        </p:spPr>
        <p:txBody>
          <a:bodyPr>
            <a:normAutofit/>
          </a:bodyPr>
          <a:lstStyle/>
          <a:p>
            <a:r>
              <a:rPr lang="en-US" sz="1600" dirty="0" smtClean="0"/>
              <a:t>The Municipal Court is dedicated to providing customer service in a timely and considerate manner to both internal and external customers. The Municipal Court is responsible for the just resolution of citations, complaints, and court appearances involving Class C misdemeanor offenses. This includes the collection of fines and bonds, processing citations, and other filed cases for Class C misdemeanors, holding court and issuing warrants. </a:t>
            </a:r>
          </a:p>
          <a:p>
            <a:endParaRPr lang="en-US" sz="1600" dirty="0" smtClean="0"/>
          </a:p>
          <a:p>
            <a:r>
              <a:rPr lang="en-US" sz="1600" dirty="0" smtClean="0"/>
              <a:t>Total budget - $67,879</a:t>
            </a:r>
            <a:endParaRPr lang="en-US" sz="1600" dirty="0" smtClean="0">
              <a:latin typeface="Times New Roman" pitchFamily="18" charset="0"/>
            </a:endParaRPr>
          </a:p>
          <a:p>
            <a:r>
              <a:rPr lang="en-US" sz="1600" dirty="0" smtClean="0">
                <a:latin typeface="Times New Roman" pitchFamily="18" charset="0"/>
              </a:rPr>
              <a:t>Jennifer Gonzales, Court Clerk</a:t>
            </a:r>
          </a:p>
          <a:p>
            <a:endParaRPr lang="en-US" dirty="0"/>
          </a:p>
        </p:txBody>
      </p:sp>
      <p:sp>
        <p:nvSpPr>
          <p:cNvPr id="5" name="Title 1"/>
          <p:cNvSpPr>
            <a:spLocks noGrp="1"/>
          </p:cNvSpPr>
          <p:nvPr>
            <p:ph type="title"/>
          </p:nvPr>
        </p:nvSpPr>
        <p:spPr>
          <a:xfrm>
            <a:off x="457200" y="304800"/>
            <a:ext cx="3008313" cy="457200"/>
          </a:xfrm>
        </p:spPr>
        <p:txBody>
          <a:bodyPr/>
          <a:lstStyle/>
          <a:p>
            <a:r>
              <a:rPr lang="en-US" dirty="0" smtClean="0"/>
              <a:t>Municipal Court</a:t>
            </a:r>
            <a:endParaRPr lang="en-US" dirty="0"/>
          </a:p>
        </p:txBody>
      </p:sp>
      <p:graphicFrame>
        <p:nvGraphicFramePr>
          <p:cNvPr id="7" name="Chart 6"/>
          <p:cNvGraphicFramePr/>
          <p:nvPr>
            <p:extLst>
              <p:ext uri="{D42A27DB-BD31-4B8C-83A1-F6EECF244321}">
                <p14:modId xmlns:p14="http://schemas.microsoft.com/office/powerpoint/2010/main" val="3813557197"/>
              </p:ext>
            </p:extLst>
          </p:nvPr>
        </p:nvGraphicFramePr>
        <p:xfrm>
          <a:off x="3810000" y="1066800"/>
          <a:ext cx="4953000" cy="4495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3962400" y="273051"/>
          <a:ext cx="4800600" cy="4889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57204" y="1066800"/>
            <a:ext cx="3008313" cy="5333999"/>
          </a:xfrm>
        </p:spPr>
        <p:txBody>
          <a:bodyPr>
            <a:normAutofit/>
          </a:bodyPr>
          <a:lstStyle/>
          <a:p>
            <a:r>
              <a:rPr lang="en-US" sz="1600" dirty="0"/>
              <a:t>The </a:t>
            </a:r>
            <a:r>
              <a:rPr lang="en-US" sz="1600" dirty="0" smtClean="0"/>
              <a:t>Library provides </a:t>
            </a:r>
            <a:r>
              <a:rPr lang="en-US" sz="1600" dirty="0"/>
              <a:t>resources and programs that stimulate and expand </a:t>
            </a:r>
            <a:r>
              <a:rPr lang="en-US" sz="1600" dirty="0" smtClean="0"/>
              <a:t>the reading </a:t>
            </a:r>
            <a:r>
              <a:rPr lang="en-US" sz="1600" dirty="0"/>
              <a:t>interests of children, teens and adults and </a:t>
            </a:r>
            <a:r>
              <a:rPr lang="en-US" sz="1600" dirty="0" smtClean="0"/>
              <a:t>coordinates </a:t>
            </a:r>
            <a:r>
              <a:rPr lang="en-US" sz="1600" dirty="0"/>
              <a:t>this activity with other educational, cultural and </a:t>
            </a:r>
            <a:r>
              <a:rPr lang="en-US" sz="1600" dirty="0" smtClean="0"/>
              <a:t>social service </a:t>
            </a:r>
            <a:r>
              <a:rPr lang="en-US" sz="1600" dirty="0"/>
              <a:t>organizations in the community</a:t>
            </a:r>
            <a:r>
              <a:rPr lang="en-US" sz="1600" dirty="0" smtClean="0"/>
              <a:t>.</a:t>
            </a:r>
          </a:p>
          <a:p>
            <a:endParaRPr lang="en-US" sz="1600" dirty="0" smtClean="0">
              <a:solidFill>
                <a:srgbClr val="FF0000"/>
              </a:solidFill>
            </a:endParaRPr>
          </a:p>
          <a:p>
            <a:r>
              <a:rPr lang="en-US" sz="1600" dirty="0" smtClean="0"/>
              <a:t>Total budget - $220,820.</a:t>
            </a:r>
          </a:p>
          <a:p>
            <a:r>
              <a:rPr lang="en-US" sz="1600" dirty="0" smtClean="0"/>
              <a:t>Yolanda Bustamante, Librarian</a:t>
            </a:r>
            <a:endParaRPr lang="en-US" dirty="0"/>
          </a:p>
        </p:txBody>
      </p:sp>
      <p:sp>
        <p:nvSpPr>
          <p:cNvPr id="5" name="Title 1"/>
          <p:cNvSpPr>
            <a:spLocks noGrp="1"/>
          </p:cNvSpPr>
          <p:nvPr>
            <p:ph type="title"/>
          </p:nvPr>
        </p:nvSpPr>
        <p:spPr>
          <a:xfrm>
            <a:off x="457200" y="304800"/>
            <a:ext cx="3008313" cy="457200"/>
          </a:xfrm>
        </p:spPr>
        <p:txBody>
          <a:bodyPr/>
          <a:lstStyle/>
          <a:p>
            <a:r>
              <a:rPr lang="en-US" dirty="0" smtClean="0"/>
              <a:t>Library</a:t>
            </a:r>
            <a:endParaRPr lang="en-US" dirty="0"/>
          </a:p>
        </p:txBody>
      </p:sp>
      <p:graphicFrame>
        <p:nvGraphicFramePr>
          <p:cNvPr id="7" name="Chart 6"/>
          <p:cNvGraphicFramePr/>
          <p:nvPr>
            <p:extLst>
              <p:ext uri="{D42A27DB-BD31-4B8C-83A1-F6EECF244321}">
                <p14:modId xmlns:p14="http://schemas.microsoft.com/office/powerpoint/2010/main" val="2377307672"/>
              </p:ext>
            </p:extLst>
          </p:nvPr>
        </p:nvGraphicFramePr>
        <p:xfrm>
          <a:off x="3810000" y="1066800"/>
          <a:ext cx="4953000" cy="4495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240967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Street</a:t>
            </a:r>
            <a:endParaRPr lang="en-US" dirty="0"/>
          </a:p>
        </p:txBody>
      </p:sp>
      <p:graphicFrame>
        <p:nvGraphicFramePr>
          <p:cNvPr id="5" name="Content Placeholder 4"/>
          <p:cNvGraphicFramePr>
            <a:graphicFrameLocks noGrp="1"/>
          </p:cNvGraphicFramePr>
          <p:nvPr>
            <p:ph idx="1"/>
          </p:nvPr>
        </p:nvGraphicFramePr>
        <p:xfrm>
          <a:off x="3886200" y="273051"/>
          <a:ext cx="5029200" cy="269875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57204" y="1066801"/>
            <a:ext cx="3008313" cy="5059366"/>
          </a:xfrm>
        </p:spPr>
        <p:txBody>
          <a:bodyPr>
            <a:normAutofit/>
          </a:bodyPr>
          <a:lstStyle/>
          <a:p>
            <a:r>
              <a:rPr lang="en-US" sz="1600" dirty="0"/>
              <a:t>The Streets </a:t>
            </a:r>
            <a:r>
              <a:rPr lang="en-US" sz="1600" dirty="0" smtClean="0"/>
              <a:t>Fund </a:t>
            </a:r>
            <a:r>
              <a:rPr lang="en-US" sz="1600" dirty="0"/>
              <a:t>is administered by the </a:t>
            </a:r>
            <a:r>
              <a:rPr lang="en-US" sz="1600" dirty="0" smtClean="0"/>
              <a:t>Street Division of the Public </a:t>
            </a:r>
            <a:r>
              <a:rPr lang="en-US" sz="1600" dirty="0"/>
              <a:t>Works Department with the goal </a:t>
            </a:r>
            <a:r>
              <a:rPr lang="en-US" sz="1600" dirty="0" smtClean="0"/>
              <a:t>of maintaining </a:t>
            </a:r>
            <a:r>
              <a:rPr lang="en-US" sz="1600" dirty="0"/>
              <a:t>streets and drainage systems in good structural working condition. </a:t>
            </a:r>
            <a:endParaRPr lang="en-US" sz="1600" dirty="0" smtClean="0"/>
          </a:p>
          <a:p>
            <a:endParaRPr lang="en-US" sz="1600" dirty="0" smtClean="0"/>
          </a:p>
          <a:p>
            <a:r>
              <a:rPr lang="en-US" sz="1600" dirty="0" smtClean="0"/>
              <a:t>Total budget - $418,105</a:t>
            </a:r>
          </a:p>
          <a:p>
            <a:r>
              <a:rPr lang="en-US" sz="1600" dirty="0"/>
              <a:t>Larry Chavez, PW Director</a:t>
            </a:r>
          </a:p>
          <a:p>
            <a:r>
              <a:rPr lang="en-US" sz="1600" dirty="0" smtClean="0"/>
              <a:t>Joe Gomez, Street/Parks Supervisor</a:t>
            </a:r>
          </a:p>
          <a:p>
            <a:endParaRPr lang="en-US" dirty="0"/>
          </a:p>
        </p:txBody>
      </p:sp>
      <p:graphicFrame>
        <p:nvGraphicFramePr>
          <p:cNvPr id="6" name="Chart 5"/>
          <p:cNvGraphicFramePr/>
          <p:nvPr>
            <p:extLst>
              <p:ext uri="{D42A27DB-BD31-4B8C-83A1-F6EECF244321}">
                <p14:modId xmlns:p14="http://schemas.microsoft.com/office/powerpoint/2010/main" val="3186976356"/>
              </p:ext>
            </p:extLst>
          </p:nvPr>
        </p:nvGraphicFramePr>
        <p:xfrm>
          <a:off x="3810000" y="685800"/>
          <a:ext cx="4953000" cy="5334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Animal Control</a:t>
            </a:r>
            <a:endParaRPr lang="en-US" dirty="0"/>
          </a:p>
        </p:txBody>
      </p:sp>
      <p:sp>
        <p:nvSpPr>
          <p:cNvPr id="4" name="Text Placeholder 3"/>
          <p:cNvSpPr>
            <a:spLocks noGrp="1"/>
          </p:cNvSpPr>
          <p:nvPr>
            <p:ph type="body" sz="half" idx="2"/>
          </p:nvPr>
        </p:nvSpPr>
        <p:spPr>
          <a:xfrm>
            <a:off x="457204" y="1066801"/>
            <a:ext cx="3008313" cy="5059366"/>
          </a:xfrm>
        </p:spPr>
        <p:txBody>
          <a:bodyPr>
            <a:normAutofit/>
          </a:bodyPr>
          <a:lstStyle/>
          <a:p>
            <a:r>
              <a:rPr lang="en-US" sz="1600" dirty="0" smtClean="0"/>
              <a:t>Animal Control encourages and educates the citizens of Sinton on the responsibilities of pet ownership by promoting and protecting the health, safety, and welfare of the residents and animals of Sinton through education, enforcement, and community partnership. </a:t>
            </a:r>
          </a:p>
          <a:p>
            <a:endParaRPr lang="en-US" sz="1600" b="1" dirty="0">
              <a:solidFill>
                <a:srgbClr val="FF0000"/>
              </a:solidFill>
            </a:endParaRPr>
          </a:p>
          <a:p>
            <a:r>
              <a:rPr lang="en-US" sz="1600" dirty="0" smtClean="0"/>
              <a:t>Total budget - $69,114</a:t>
            </a:r>
          </a:p>
          <a:p>
            <a:r>
              <a:rPr lang="en-US" sz="1600" dirty="0" smtClean="0"/>
              <a:t>Paulino Tijerina, Animal Control</a:t>
            </a:r>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267740012"/>
              </p:ext>
            </p:extLst>
          </p:nvPr>
        </p:nvGraphicFramePr>
        <p:xfrm>
          <a:off x="3733800" y="762000"/>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Parks &amp; Recreation</a:t>
            </a:r>
            <a:endParaRPr lang="en-US" dirty="0"/>
          </a:p>
        </p:txBody>
      </p:sp>
      <p:sp>
        <p:nvSpPr>
          <p:cNvPr id="4" name="Text Placeholder 3"/>
          <p:cNvSpPr>
            <a:spLocks noGrp="1"/>
          </p:cNvSpPr>
          <p:nvPr>
            <p:ph type="body" sz="half" idx="2"/>
          </p:nvPr>
        </p:nvSpPr>
        <p:spPr>
          <a:xfrm>
            <a:off x="457204" y="1066801"/>
            <a:ext cx="3008313" cy="5059366"/>
          </a:xfrm>
        </p:spPr>
        <p:txBody>
          <a:bodyPr/>
          <a:lstStyle/>
          <a:p>
            <a:r>
              <a:rPr lang="en-US" sz="1600" dirty="0"/>
              <a:t>The Parks and Recreation Department provides services that sustain and actively enhance the </a:t>
            </a:r>
            <a:r>
              <a:rPr lang="en-US" sz="1600" dirty="0" smtClean="0"/>
              <a:t>livability </a:t>
            </a:r>
            <a:r>
              <a:rPr lang="en-US" sz="1600" dirty="0"/>
              <a:t>and quality </a:t>
            </a:r>
            <a:r>
              <a:rPr lang="en-US" sz="1600" dirty="0" smtClean="0"/>
              <a:t>of life</a:t>
            </a:r>
            <a:endParaRPr lang="en-US" sz="1600" dirty="0"/>
          </a:p>
          <a:p>
            <a:r>
              <a:rPr lang="en-US" sz="1600" dirty="0"/>
              <a:t>for citizens of </a:t>
            </a:r>
            <a:r>
              <a:rPr lang="en-US" sz="1600" dirty="0" smtClean="0"/>
              <a:t>Sinton and </a:t>
            </a:r>
            <a:r>
              <a:rPr lang="en-US" sz="1600" dirty="0"/>
              <a:t>the surrounding region</a:t>
            </a:r>
            <a:r>
              <a:rPr lang="en-US" sz="1600" dirty="0" smtClean="0"/>
              <a:t>.</a:t>
            </a:r>
          </a:p>
          <a:p>
            <a:endParaRPr lang="en-US" sz="1600" dirty="0" smtClean="0">
              <a:solidFill>
                <a:srgbClr val="FF0000"/>
              </a:solidFill>
            </a:endParaRPr>
          </a:p>
          <a:p>
            <a:r>
              <a:rPr lang="en-US" sz="1600" dirty="0" smtClean="0"/>
              <a:t>Total budget - $344,800</a:t>
            </a:r>
          </a:p>
          <a:p>
            <a:endParaRPr lang="en-US" sz="1600" dirty="0"/>
          </a:p>
          <a:p>
            <a:r>
              <a:rPr lang="en-US" sz="1600" dirty="0"/>
              <a:t>Larry Chavez, PW Director</a:t>
            </a:r>
          </a:p>
          <a:p>
            <a:r>
              <a:rPr lang="en-US" sz="1600" dirty="0"/>
              <a:t>Joe Gomez, Street/Parks Supervisor</a:t>
            </a:r>
          </a:p>
          <a:p>
            <a:endParaRPr lang="en-US" sz="1600" dirty="0" smtClean="0"/>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183467390"/>
              </p:ext>
            </p:extLst>
          </p:nvPr>
        </p:nvGraphicFramePr>
        <p:xfrm>
          <a:off x="3733800" y="762000"/>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434602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EMS</a:t>
            </a:r>
            <a:endParaRPr lang="en-US" dirty="0"/>
          </a:p>
        </p:txBody>
      </p:sp>
      <p:sp>
        <p:nvSpPr>
          <p:cNvPr id="4" name="Text Placeholder 3"/>
          <p:cNvSpPr>
            <a:spLocks noGrp="1"/>
          </p:cNvSpPr>
          <p:nvPr>
            <p:ph type="body" sz="half" idx="2"/>
          </p:nvPr>
        </p:nvSpPr>
        <p:spPr>
          <a:xfrm>
            <a:off x="457204" y="1066801"/>
            <a:ext cx="3008313" cy="5059366"/>
          </a:xfrm>
        </p:spPr>
        <p:txBody>
          <a:bodyPr/>
          <a:lstStyle/>
          <a:p>
            <a:r>
              <a:rPr lang="en-US" sz="1600" dirty="0"/>
              <a:t>The </a:t>
            </a:r>
            <a:r>
              <a:rPr lang="en-US" sz="1600" dirty="0" smtClean="0"/>
              <a:t>Sinton Emergency Medical Service has </a:t>
            </a:r>
            <a:r>
              <a:rPr lang="en-US" sz="1600" dirty="0"/>
              <a:t>developed and trained </a:t>
            </a:r>
            <a:r>
              <a:rPr lang="en-US" sz="1600" dirty="0" smtClean="0"/>
              <a:t>a dedicated </a:t>
            </a:r>
            <a:r>
              <a:rPr lang="en-US" sz="1600" dirty="0"/>
              <a:t>group of professionals who provide </a:t>
            </a:r>
            <a:r>
              <a:rPr lang="en-US" sz="1600" dirty="0" smtClean="0"/>
              <a:t>emergency and </a:t>
            </a:r>
            <a:r>
              <a:rPr lang="en-US" sz="1600" dirty="0"/>
              <a:t>non-emergency medical services to the Citizens </a:t>
            </a:r>
            <a:r>
              <a:rPr lang="en-US" sz="1600" dirty="0" smtClean="0"/>
              <a:t>of Sinton.</a:t>
            </a:r>
          </a:p>
          <a:p>
            <a:endParaRPr lang="en-US" sz="1600" dirty="0" smtClean="0">
              <a:solidFill>
                <a:srgbClr val="FF0000"/>
              </a:solidFill>
            </a:endParaRPr>
          </a:p>
          <a:p>
            <a:r>
              <a:rPr lang="en-US" sz="1600" dirty="0" smtClean="0"/>
              <a:t>Total budget - $891,701</a:t>
            </a:r>
          </a:p>
          <a:p>
            <a:r>
              <a:rPr lang="en-US" sz="1600" dirty="0" smtClean="0"/>
              <a:t>Joe Putnam, EMS Director</a:t>
            </a:r>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62047532"/>
              </p:ext>
            </p:extLst>
          </p:nvPr>
        </p:nvGraphicFramePr>
        <p:xfrm>
          <a:off x="3733800" y="783879"/>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22560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Inspections</a:t>
            </a:r>
            <a:endParaRPr lang="en-US" dirty="0"/>
          </a:p>
        </p:txBody>
      </p:sp>
      <p:sp>
        <p:nvSpPr>
          <p:cNvPr id="4" name="Text Placeholder 3"/>
          <p:cNvSpPr>
            <a:spLocks noGrp="1"/>
          </p:cNvSpPr>
          <p:nvPr>
            <p:ph type="body" sz="half" idx="2"/>
          </p:nvPr>
        </p:nvSpPr>
        <p:spPr>
          <a:xfrm>
            <a:off x="457204" y="1066801"/>
            <a:ext cx="3008313" cy="5059366"/>
          </a:xfrm>
        </p:spPr>
        <p:txBody>
          <a:bodyPr/>
          <a:lstStyle/>
          <a:p>
            <a:r>
              <a:rPr lang="en-US" sz="1600" dirty="0" smtClean="0">
                <a:solidFill>
                  <a:srgbClr val="FF0000"/>
                </a:solidFill>
              </a:rPr>
              <a:t> </a:t>
            </a:r>
          </a:p>
          <a:p>
            <a:r>
              <a:rPr lang="en-US" sz="1600" dirty="0" smtClean="0"/>
              <a:t>Inspections is used to reimburse travel expenses for the inspectors </a:t>
            </a:r>
          </a:p>
          <a:p>
            <a:r>
              <a:rPr lang="en-US" sz="1600" dirty="0" smtClean="0"/>
              <a:t>Use of his personal vehicle.</a:t>
            </a:r>
          </a:p>
          <a:p>
            <a:endParaRPr lang="en-US" sz="1600" dirty="0" smtClean="0"/>
          </a:p>
          <a:p>
            <a:r>
              <a:rPr lang="en-US" sz="1600" dirty="0" smtClean="0"/>
              <a:t>Total budget - $8,220</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664219623"/>
              </p:ext>
            </p:extLst>
          </p:nvPr>
        </p:nvGraphicFramePr>
        <p:xfrm>
          <a:off x="3733800" y="762000"/>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4068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General Fund Summary</a:t>
            </a:r>
            <a:endParaRPr lang="en-US" dirty="0"/>
          </a:p>
        </p:txBody>
      </p:sp>
      <p:sp>
        <p:nvSpPr>
          <p:cNvPr id="6" name="Content Placeholder 5"/>
          <p:cNvSpPr>
            <a:spLocks noGrp="1"/>
          </p:cNvSpPr>
          <p:nvPr>
            <p:ph idx="1"/>
          </p:nvPr>
        </p:nvSpPr>
        <p:spPr>
          <a:xfrm>
            <a:off x="457200" y="1371600"/>
            <a:ext cx="8229600" cy="4952997"/>
          </a:xfrm>
        </p:spPr>
        <p:txBody>
          <a:bodyPr>
            <a:normAutofit fontScale="55000" lnSpcReduction="20000"/>
          </a:bodyPr>
          <a:lstStyle/>
          <a:p>
            <a:r>
              <a:rPr lang="en-US" dirty="0" smtClean="0"/>
              <a:t>Revenues					</a:t>
            </a:r>
            <a:r>
              <a:rPr lang="en-US" sz="2700" dirty="0" smtClean="0"/>
              <a:t>$3,791,200</a:t>
            </a:r>
          </a:p>
          <a:p>
            <a:endParaRPr lang="en-US" dirty="0" smtClean="0"/>
          </a:p>
          <a:p>
            <a:r>
              <a:rPr lang="en-US" dirty="0" smtClean="0"/>
              <a:t>Expenditures</a:t>
            </a:r>
          </a:p>
          <a:p>
            <a:pPr lvl="1"/>
            <a:r>
              <a:rPr lang="en-US" dirty="0" smtClean="0"/>
              <a:t>Administration				$781,381</a:t>
            </a:r>
          </a:p>
          <a:p>
            <a:pPr lvl="1"/>
            <a:r>
              <a:rPr lang="en-US" dirty="0" smtClean="0"/>
              <a:t>Police 					$901,829</a:t>
            </a:r>
          </a:p>
          <a:p>
            <a:pPr lvl="1"/>
            <a:r>
              <a:rPr lang="en-US" dirty="0" smtClean="0"/>
              <a:t>Fire					$77,360</a:t>
            </a:r>
          </a:p>
          <a:p>
            <a:pPr lvl="1"/>
            <a:r>
              <a:rPr lang="en-US" dirty="0" smtClean="0"/>
              <a:t>Municipal Court				$67,879</a:t>
            </a:r>
          </a:p>
          <a:p>
            <a:pPr lvl="1"/>
            <a:r>
              <a:rPr lang="en-US" dirty="0" smtClean="0"/>
              <a:t>Library					$220,820</a:t>
            </a:r>
          </a:p>
          <a:p>
            <a:pPr lvl="1"/>
            <a:r>
              <a:rPr lang="en-US" dirty="0" smtClean="0"/>
              <a:t>Street					$418,105</a:t>
            </a:r>
          </a:p>
          <a:p>
            <a:pPr lvl="1"/>
            <a:r>
              <a:rPr lang="en-US" dirty="0" smtClean="0"/>
              <a:t>Animal Control				$69,114</a:t>
            </a:r>
          </a:p>
          <a:p>
            <a:pPr lvl="1"/>
            <a:r>
              <a:rPr lang="en-US" dirty="0" smtClean="0"/>
              <a:t>Rob &amp; Bessie Welder Parks			$344,800</a:t>
            </a:r>
            <a:endParaRPr lang="en-US" u="sng" dirty="0" smtClean="0"/>
          </a:p>
          <a:p>
            <a:pPr lvl="1"/>
            <a:r>
              <a:rPr lang="en-US" dirty="0" smtClean="0"/>
              <a:t>EMS					$891,701</a:t>
            </a:r>
          </a:p>
          <a:p>
            <a:pPr lvl="1"/>
            <a:r>
              <a:rPr lang="en-US" dirty="0" smtClean="0"/>
              <a:t>Inspections					</a:t>
            </a:r>
            <a:r>
              <a:rPr lang="en-US" u="sng" dirty="0" smtClean="0"/>
              <a:t>$8,220</a:t>
            </a:r>
            <a:br>
              <a:rPr lang="en-US" u="sng" dirty="0" smtClean="0"/>
            </a:br>
            <a:endParaRPr lang="en-US" u="sng" dirty="0" smtClean="0"/>
          </a:p>
          <a:p>
            <a:pPr lvl="1"/>
            <a:r>
              <a:rPr lang="en-US" dirty="0" smtClean="0"/>
              <a:t>Total					$3,781,209</a:t>
            </a:r>
          </a:p>
          <a:p>
            <a:pPr lvl="1">
              <a:buNone/>
            </a:pPr>
            <a:endParaRPr lang="en-US" dirty="0" smtClean="0"/>
          </a:p>
          <a:p>
            <a:pPr lvl="1">
              <a:buNone/>
            </a:pPr>
            <a:endParaRPr lang="en-US" b="1" dirty="0" smtClean="0"/>
          </a:p>
          <a:p>
            <a:pPr lvl="1">
              <a:buNone/>
            </a:pPr>
            <a:r>
              <a:rPr lang="en-US" b="1" dirty="0" smtClean="0"/>
              <a:t>Excess of Revenues over				$9,991</a:t>
            </a:r>
          </a:p>
          <a:p>
            <a:pPr lvl="1">
              <a:buNone/>
            </a:pPr>
            <a:r>
              <a:rPr lang="en-US" b="1" dirty="0" smtClean="0"/>
              <a:t>(under) expenditures</a:t>
            </a:r>
          </a:p>
          <a:p>
            <a:pPr marL="457200" lvl="1" indent="0">
              <a:buNone/>
            </a:pP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Utility Fund</a:t>
            </a:r>
            <a:endParaRPr lang="en-US" dirty="0"/>
          </a:p>
        </p:txBody>
      </p:sp>
      <p:sp>
        <p:nvSpPr>
          <p:cNvPr id="3" name="Subtitle 2"/>
          <p:cNvSpPr>
            <a:spLocks noGrp="1"/>
          </p:cNvSpPr>
          <p:nvPr>
            <p:ph type="subTitle" idx="1"/>
          </p:nvPr>
        </p:nvSpPr>
        <p:spPr/>
        <p:txBody>
          <a:bodyPr/>
          <a:lstStyle/>
          <a:p>
            <a:r>
              <a:rPr lang="en-US" dirty="0" smtClean="0"/>
              <a:t>Revenue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City Holidays</a:t>
            </a:r>
            <a:br>
              <a:rPr lang="en-US" dirty="0" smtClean="0"/>
            </a:br>
            <a:r>
              <a:rPr lang="en-US" sz="2800" dirty="0" smtClean="0"/>
              <a:t>City Hall Closed</a:t>
            </a:r>
            <a:endParaRPr lang="en-US" dirty="0"/>
          </a:p>
        </p:txBody>
      </p:sp>
      <p:sp>
        <p:nvSpPr>
          <p:cNvPr id="3" name="Content Placeholder 2"/>
          <p:cNvSpPr>
            <a:spLocks noGrp="1"/>
          </p:cNvSpPr>
          <p:nvPr>
            <p:ph idx="1"/>
          </p:nvPr>
        </p:nvSpPr>
        <p:spPr>
          <a:xfrm>
            <a:off x="445129" y="1600200"/>
            <a:ext cx="8229600" cy="4343399"/>
          </a:xfrm>
        </p:spPr>
        <p:txBody>
          <a:bodyPr numCol="2">
            <a:normAutofit lnSpcReduction="10000"/>
          </a:bodyPr>
          <a:lstStyle/>
          <a:p>
            <a:r>
              <a:rPr lang="en-US" sz="2500" dirty="0" smtClean="0"/>
              <a:t>New Year’s Day</a:t>
            </a:r>
            <a:br>
              <a:rPr lang="en-US" sz="2500" dirty="0" smtClean="0"/>
            </a:br>
            <a:r>
              <a:rPr lang="en-US" sz="1400" dirty="0" smtClean="0"/>
              <a:t>January 1</a:t>
            </a:r>
          </a:p>
          <a:p>
            <a:r>
              <a:rPr lang="en-US" sz="2500" dirty="0" smtClean="0"/>
              <a:t>Martin Luther King Day</a:t>
            </a:r>
            <a:br>
              <a:rPr lang="en-US" sz="2500" dirty="0" smtClean="0"/>
            </a:br>
            <a:r>
              <a:rPr lang="en-US" sz="1400" dirty="0" smtClean="0"/>
              <a:t>January 19</a:t>
            </a:r>
          </a:p>
          <a:p>
            <a:r>
              <a:rPr lang="en-US" sz="2500" dirty="0" smtClean="0"/>
              <a:t>President’s Day</a:t>
            </a:r>
            <a:br>
              <a:rPr lang="en-US" sz="2500" dirty="0" smtClean="0"/>
            </a:br>
            <a:r>
              <a:rPr lang="en-US" sz="1400" dirty="0" smtClean="0"/>
              <a:t>February 16</a:t>
            </a:r>
          </a:p>
          <a:p>
            <a:r>
              <a:rPr lang="en-US" sz="2500" dirty="0" smtClean="0"/>
              <a:t>Spring Break</a:t>
            </a:r>
            <a:br>
              <a:rPr lang="en-US" sz="2500" dirty="0" smtClean="0"/>
            </a:br>
            <a:r>
              <a:rPr lang="en-US" sz="1400" dirty="0" smtClean="0"/>
              <a:t>March 9 &amp; 10</a:t>
            </a:r>
          </a:p>
          <a:p>
            <a:r>
              <a:rPr lang="en-US" sz="2500" dirty="0" smtClean="0"/>
              <a:t>Memorial Day</a:t>
            </a:r>
            <a:br>
              <a:rPr lang="en-US" sz="2500" dirty="0" smtClean="0"/>
            </a:br>
            <a:r>
              <a:rPr lang="en-US" sz="1400" dirty="0" smtClean="0"/>
              <a:t>May 25</a:t>
            </a:r>
          </a:p>
          <a:p>
            <a:r>
              <a:rPr lang="en-US" sz="2500" dirty="0" smtClean="0"/>
              <a:t>Independence Day</a:t>
            </a:r>
            <a:br>
              <a:rPr lang="en-US" sz="2500" dirty="0" smtClean="0"/>
            </a:br>
            <a:r>
              <a:rPr lang="en-US" sz="1400" dirty="0" smtClean="0"/>
              <a:t>July 3</a:t>
            </a:r>
          </a:p>
          <a:p>
            <a:pPr marL="0" indent="0">
              <a:buNone/>
            </a:pPr>
            <a:r>
              <a:rPr lang="en-US" sz="1400" dirty="0" smtClean="0"/>
              <a:t/>
            </a:r>
            <a:br>
              <a:rPr lang="en-US" sz="1400" dirty="0" smtClean="0"/>
            </a:br>
            <a:r>
              <a:rPr lang="en-US" sz="1400" dirty="0" smtClean="0"/>
              <a:t/>
            </a:r>
            <a:br>
              <a:rPr lang="en-US" sz="1400" dirty="0" smtClean="0"/>
            </a:br>
            <a:endParaRPr lang="en-US" sz="1400" dirty="0" smtClean="0"/>
          </a:p>
          <a:p>
            <a:r>
              <a:rPr lang="en-US" sz="2500" dirty="0" smtClean="0"/>
              <a:t>Labor Day</a:t>
            </a:r>
            <a:br>
              <a:rPr lang="en-US" sz="2500" dirty="0" smtClean="0"/>
            </a:br>
            <a:r>
              <a:rPr lang="en-US" sz="1400" dirty="0" smtClean="0"/>
              <a:t>September 7</a:t>
            </a:r>
          </a:p>
          <a:p>
            <a:r>
              <a:rPr lang="en-US" sz="2500" dirty="0" smtClean="0"/>
              <a:t>Veteran’s Day</a:t>
            </a:r>
            <a:br>
              <a:rPr lang="en-US" sz="2500" dirty="0" smtClean="0"/>
            </a:br>
            <a:r>
              <a:rPr lang="en-US" sz="1400" dirty="0" smtClean="0"/>
              <a:t>November 11</a:t>
            </a:r>
          </a:p>
          <a:p>
            <a:r>
              <a:rPr lang="en-US" sz="2500" dirty="0" smtClean="0"/>
              <a:t>Thanksgiving Day</a:t>
            </a:r>
            <a:br>
              <a:rPr lang="en-US" sz="2500" dirty="0" smtClean="0"/>
            </a:br>
            <a:r>
              <a:rPr lang="en-US" sz="1400" dirty="0" smtClean="0"/>
              <a:t>November 26</a:t>
            </a:r>
          </a:p>
          <a:p>
            <a:pPr lvl="0"/>
            <a:r>
              <a:rPr lang="en-US" sz="2500" dirty="0" smtClean="0"/>
              <a:t>Day after Thanksgiving</a:t>
            </a:r>
            <a:br>
              <a:rPr lang="en-US" sz="2500" dirty="0" smtClean="0"/>
            </a:br>
            <a:r>
              <a:rPr lang="en-US" sz="1400" dirty="0">
                <a:solidFill>
                  <a:prstClr val="white"/>
                </a:solidFill>
              </a:rPr>
              <a:t>November </a:t>
            </a:r>
            <a:r>
              <a:rPr lang="en-US" sz="1400" dirty="0" smtClean="0">
                <a:solidFill>
                  <a:prstClr val="white"/>
                </a:solidFill>
              </a:rPr>
              <a:t>27</a:t>
            </a:r>
            <a:endParaRPr lang="en-US" sz="2500" dirty="0" smtClean="0"/>
          </a:p>
          <a:p>
            <a:r>
              <a:rPr lang="en-US" sz="2500" dirty="0" smtClean="0"/>
              <a:t>Christmas Eve</a:t>
            </a:r>
            <a:br>
              <a:rPr lang="en-US" sz="2500" dirty="0" smtClean="0"/>
            </a:br>
            <a:r>
              <a:rPr lang="en-US" sz="1400" dirty="0" smtClean="0"/>
              <a:t>December 24</a:t>
            </a:r>
          </a:p>
          <a:p>
            <a:pPr lvl="0"/>
            <a:r>
              <a:rPr lang="en-US" sz="2500" dirty="0" smtClean="0"/>
              <a:t>Christmas Day</a:t>
            </a:r>
            <a:br>
              <a:rPr lang="en-US" sz="2500" dirty="0" smtClean="0"/>
            </a:br>
            <a:r>
              <a:rPr lang="en-US" sz="1400" dirty="0">
                <a:solidFill>
                  <a:prstClr val="white"/>
                </a:solidFill>
              </a:rPr>
              <a:t>December </a:t>
            </a:r>
            <a:r>
              <a:rPr lang="en-US" sz="1400" dirty="0" smtClean="0">
                <a:solidFill>
                  <a:prstClr val="white"/>
                </a:solidFill>
              </a:rPr>
              <a:t>25</a:t>
            </a:r>
          </a:p>
          <a:p>
            <a:pPr lvl="0"/>
            <a:r>
              <a:rPr lang="en-US" sz="2500" dirty="0" smtClean="0">
                <a:solidFill>
                  <a:prstClr val="white"/>
                </a:solidFill>
              </a:rPr>
              <a:t>Personal Day</a:t>
            </a:r>
            <a:endParaRPr lang="en-US" sz="2500" dirty="0">
              <a:solidFill>
                <a:prstClr val="white"/>
              </a:solidFill>
            </a:endParaRPr>
          </a:p>
          <a:p>
            <a:endParaRPr lang="en-US" sz="2500" dirty="0"/>
          </a:p>
        </p:txBody>
      </p:sp>
      <p:sp>
        <p:nvSpPr>
          <p:cNvPr id="4" name="TextBox 3"/>
          <p:cNvSpPr txBox="1"/>
          <p:nvPr/>
        </p:nvSpPr>
        <p:spPr>
          <a:xfrm>
            <a:off x="228600" y="6126161"/>
            <a:ext cx="8534400" cy="369332"/>
          </a:xfrm>
          <a:prstGeom prst="rect">
            <a:avLst/>
          </a:prstGeom>
          <a:noFill/>
        </p:spPr>
        <p:txBody>
          <a:bodyPr wrap="square" rtlCol="0">
            <a:spAutoFit/>
          </a:bodyPr>
          <a:lstStyle/>
          <a:p>
            <a:r>
              <a:rPr lang="en-US" b="1" dirty="0" smtClean="0"/>
              <a:t>Holiday Schedule reduced by three days (Good Friday, Columbus Day, &amp; one Christmas)</a:t>
            </a:r>
            <a:endParaRPr lang="en-US"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Revenue Summary</a:t>
            </a:r>
            <a:endParaRPr lang="en-US" dirty="0"/>
          </a:p>
        </p:txBody>
      </p:sp>
      <p:sp>
        <p:nvSpPr>
          <p:cNvPr id="3" name="Content Placeholder 2"/>
          <p:cNvSpPr>
            <a:spLocks noGrp="1"/>
          </p:cNvSpPr>
          <p:nvPr>
            <p:ph idx="1"/>
          </p:nvPr>
        </p:nvSpPr>
        <p:spPr>
          <a:xfrm>
            <a:off x="457200" y="1066800"/>
            <a:ext cx="8229600" cy="5638799"/>
          </a:xfrm>
        </p:spPr>
        <p:txBody>
          <a:bodyPr>
            <a:normAutofit fontScale="92500" lnSpcReduction="20000"/>
          </a:bodyPr>
          <a:lstStyle/>
          <a:p>
            <a:r>
              <a:rPr lang="en-US" sz="3600" dirty="0" err="1" smtClean="0"/>
              <a:t>Utilitites</a:t>
            </a:r>
            <a:endParaRPr lang="en-US" sz="3600" dirty="0" smtClean="0"/>
          </a:p>
          <a:p>
            <a:pPr lvl="1"/>
            <a:r>
              <a:rPr lang="en-US" sz="3300" dirty="0" smtClean="0"/>
              <a:t>Water Sales				$1,171,385</a:t>
            </a:r>
          </a:p>
          <a:p>
            <a:pPr lvl="1"/>
            <a:r>
              <a:rPr lang="en-US" sz="3300" dirty="0" smtClean="0"/>
              <a:t>Sewer Charge			$686,072</a:t>
            </a:r>
          </a:p>
          <a:p>
            <a:pPr lvl="1"/>
            <a:r>
              <a:rPr lang="en-US" sz="3300" dirty="0" smtClean="0"/>
              <a:t>Interest				$40,400</a:t>
            </a:r>
          </a:p>
          <a:p>
            <a:pPr lvl="1"/>
            <a:r>
              <a:rPr lang="en-US" sz="3300" dirty="0" smtClean="0"/>
              <a:t>Penalties				$171,000	</a:t>
            </a:r>
          </a:p>
          <a:p>
            <a:pPr lvl="1"/>
            <a:r>
              <a:rPr lang="en-US" sz="3300" dirty="0" smtClean="0"/>
              <a:t>Service Charge			$15,000</a:t>
            </a:r>
          </a:p>
          <a:p>
            <a:pPr lvl="1"/>
            <a:r>
              <a:rPr lang="en-US" sz="3300" dirty="0" smtClean="0"/>
              <a:t>Tapping Fee				$7,000</a:t>
            </a:r>
          </a:p>
          <a:p>
            <a:pPr lvl="1"/>
            <a:r>
              <a:rPr lang="en-US" sz="3300" dirty="0" smtClean="0"/>
              <a:t>Miscellaneous			$500</a:t>
            </a:r>
          </a:p>
          <a:p>
            <a:pPr lvl="1"/>
            <a:r>
              <a:rPr lang="en-US" sz="3300" dirty="0"/>
              <a:t>S</a:t>
            </a:r>
            <a:r>
              <a:rPr lang="en-US" sz="3300" dirty="0" smtClean="0"/>
              <a:t>ale of Equipment			</a:t>
            </a:r>
            <a:r>
              <a:rPr lang="en-US" sz="3300" u="sng" dirty="0" smtClean="0"/>
              <a:t>$3,000</a:t>
            </a:r>
          </a:p>
          <a:p>
            <a:pPr marL="457200" lvl="1" indent="0">
              <a:buNone/>
            </a:pPr>
            <a:r>
              <a:rPr lang="en-US" sz="3300" dirty="0" smtClean="0"/>
              <a:t>Total					$2,094,357</a:t>
            </a:r>
            <a:br>
              <a:rPr lang="en-US" sz="3300" dirty="0" smtClean="0"/>
            </a:br>
            <a:endParaRPr lang="en-US" sz="33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Revenue Summary - </a:t>
            </a:r>
            <a:r>
              <a:rPr lang="en-US" dirty="0"/>
              <a:t>$ 2,094,357</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012822115"/>
              </p:ext>
            </p:extLst>
          </p:nvPr>
        </p:nvGraphicFramePr>
        <p:xfrm>
          <a:off x="381000" y="1219200"/>
          <a:ext cx="8229600" cy="4906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Utility Fund</a:t>
            </a:r>
            <a:endParaRPr lang="en-US" dirty="0"/>
          </a:p>
        </p:txBody>
      </p:sp>
      <p:sp>
        <p:nvSpPr>
          <p:cNvPr id="3" name="Subtitle 2"/>
          <p:cNvSpPr>
            <a:spLocks noGrp="1"/>
          </p:cNvSpPr>
          <p:nvPr>
            <p:ph type="subTitle" idx="1"/>
          </p:nvPr>
        </p:nvSpPr>
        <p:spPr/>
        <p:txBody>
          <a:bodyPr/>
          <a:lstStyle/>
          <a:p>
            <a:r>
              <a:rPr lang="en-US" dirty="0" smtClean="0"/>
              <a:t>Expenditures</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Water &amp; Wastewater</a:t>
            </a:r>
            <a:endParaRPr lang="en-US" dirty="0"/>
          </a:p>
        </p:txBody>
      </p:sp>
      <p:sp>
        <p:nvSpPr>
          <p:cNvPr id="4" name="Text Placeholder 3"/>
          <p:cNvSpPr>
            <a:spLocks noGrp="1"/>
          </p:cNvSpPr>
          <p:nvPr>
            <p:ph type="body" sz="half" idx="2"/>
          </p:nvPr>
        </p:nvSpPr>
        <p:spPr>
          <a:xfrm>
            <a:off x="457204" y="1066801"/>
            <a:ext cx="3008313" cy="5059366"/>
          </a:xfrm>
        </p:spPr>
        <p:txBody>
          <a:bodyPr/>
          <a:lstStyle/>
          <a:p>
            <a:r>
              <a:rPr lang="en-US" sz="1600" dirty="0"/>
              <a:t>The </a:t>
            </a:r>
            <a:r>
              <a:rPr lang="en-US" sz="1600" dirty="0" smtClean="0"/>
              <a:t>Water Wastewater Department </a:t>
            </a:r>
            <a:r>
              <a:rPr lang="en-US" sz="1600" dirty="0"/>
              <a:t>consists of the </a:t>
            </a:r>
            <a:r>
              <a:rPr lang="en-US" sz="1600" dirty="0" smtClean="0"/>
              <a:t>Water Distribution Wastewater </a:t>
            </a:r>
            <a:r>
              <a:rPr lang="en-US" sz="1600" dirty="0"/>
              <a:t>Collection </a:t>
            </a:r>
            <a:r>
              <a:rPr lang="en-US" sz="1600" dirty="0" smtClean="0"/>
              <a:t>systems. </a:t>
            </a:r>
            <a:r>
              <a:rPr lang="en-US" sz="1600" dirty="0"/>
              <a:t>Employees</a:t>
            </a:r>
          </a:p>
          <a:p>
            <a:r>
              <a:rPr lang="en-US" sz="1600" dirty="0"/>
              <a:t>operate and maintain a </a:t>
            </a:r>
            <a:r>
              <a:rPr lang="en-US" sz="1600" dirty="0" smtClean="0"/>
              <a:t>water distribution and wastewater </a:t>
            </a:r>
            <a:r>
              <a:rPr lang="en-US" sz="1600" dirty="0"/>
              <a:t>collection system and provide 24-hour response to customers for </a:t>
            </a:r>
            <a:r>
              <a:rPr lang="en-US" sz="1600" dirty="0" smtClean="0"/>
              <a:t>emergency assistance </a:t>
            </a:r>
            <a:r>
              <a:rPr lang="en-US" sz="1600" dirty="0"/>
              <a:t>with </a:t>
            </a:r>
            <a:r>
              <a:rPr lang="en-US" sz="1600" dirty="0" smtClean="0"/>
              <a:t>water or sewer </a:t>
            </a:r>
            <a:r>
              <a:rPr lang="en-US" sz="1600" dirty="0"/>
              <a:t>problems. </a:t>
            </a:r>
            <a:endParaRPr lang="en-US" sz="1600" dirty="0" smtClean="0"/>
          </a:p>
          <a:p>
            <a:endParaRPr lang="en-US" sz="1600" dirty="0">
              <a:solidFill>
                <a:srgbClr val="FF0000"/>
              </a:solidFill>
            </a:endParaRPr>
          </a:p>
          <a:p>
            <a:r>
              <a:rPr lang="en-US" sz="1600" dirty="0" smtClean="0"/>
              <a:t>Total budget - $1,751,852</a:t>
            </a:r>
          </a:p>
          <a:p>
            <a:r>
              <a:rPr lang="en-US" sz="1600" dirty="0" smtClean="0"/>
              <a:t>Larry Chavez, PW Director</a:t>
            </a:r>
          </a:p>
          <a:p>
            <a:r>
              <a:rPr lang="en-US" sz="1600" dirty="0" smtClean="0"/>
              <a:t>Jake Diaz, WW Supervisor</a:t>
            </a:r>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7346012"/>
              </p:ext>
            </p:extLst>
          </p:nvPr>
        </p:nvGraphicFramePr>
        <p:xfrm>
          <a:off x="3733800" y="762000"/>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0230658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3600" dirty="0" smtClean="0"/>
              <a:t>Total Water/Wastewater Expenditures $1,751,852</a:t>
            </a:r>
            <a:endParaRPr lang="en-US" sz="3600" dirty="0"/>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2974089949"/>
              </p:ext>
            </p:extLst>
          </p:nvPr>
        </p:nvGraphicFramePr>
        <p:xfrm>
          <a:off x="457200" y="571500"/>
          <a:ext cx="8229600" cy="59817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lstStyle/>
          <a:p>
            <a:r>
              <a:rPr lang="en-US" dirty="0" smtClean="0"/>
              <a:t>Utility Fund Summary</a:t>
            </a:r>
            <a:endParaRPr lang="en-US" dirty="0"/>
          </a:p>
        </p:txBody>
      </p:sp>
      <p:sp>
        <p:nvSpPr>
          <p:cNvPr id="3" name="Content Placeholder 2"/>
          <p:cNvSpPr>
            <a:spLocks noGrp="1"/>
          </p:cNvSpPr>
          <p:nvPr>
            <p:ph idx="1"/>
          </p:nvPr>
        </p:nvSpPr>
        <p:spPr>
          <a:xfrm>
            <a:off x="457200" y="1524000"/>
            <a:ext cx="8229600" cy="5181600"/>
          </a:xfrm>
        </p:spPr>
        <p:txBody>
          <a:bodyPr>
            <a:normAutofit/>
          </a:bodyPr>
          <a:lstStyle/>
          <a:p>
            <a:pPr>
              <a:lnSpc>
                <a:spcPct val="120000"/>
              </a:lnSpc>
            </a:pPr>
            <a:r>
              <a:rPr lang="en-US" sz="2800" dirty="0" smtClean="0"/>
              <a:t>Water/Wastewater Revenue 		$2,094,357</a:t>
            </a:r>
          </a:p>
          <a:p>
            <a:pPr>
              <a:lnSpc>
                <a:spcPct val="120000"/>
              </a:lnSpc>
            </a:pPr>
            <a:r>
              <a:rPr lang="en-US" sz="2800" dirty="0"/>
              <a:t>Water/Wastewater </a:t>
            </a:r>
            <a:r>
              <a:rPr lang="en-US" sz="2800" dirty="0" smtClean="0"/>
              <a:t>Expenditures	($1,751,852)</a:t>
            </a:r>
          </a:p>
          <a:p>
            <a:pPr>
              <a:lnSpc>
                <a:spcPct val="120000"/>
              </a:lnSpc>
            </a:pPr>
            <a:r>
              <a:rPr lang="en-US" dirty="0" smtClean="0"/>
              <a:t>Excess of Revenues over		$342,505</a:t>
            </a:r>
          </a:p>
          <a:p>
            <a:pPr lvl="1">
              <a:lnSpc>
                <a:spcPct val="120000"/>
              </a:lnSpc>
              <a:buNone/>
            </a:pPr>
            <a:r>
              <a:rPr lang="en-US" dirty="0" smtClean="0"/>
              <a:t>(under) expenditures</a:t>
            </a:r>
          </a:p>
          <a:p>
            <a:pPr>
              <a:lnSpc>
                <a:spcPct val="120000"/>
              </a:lnSpc>
              <a:buNone/>
            </a:pPr>
            <a:endParaRPr lang="en-US" dirty="0" smtClean="0"/>
          </a:p>
          <a:p>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General Fund Balance</a:t>
            </a:r>
            <a:br>
              <a:rPr lang="en-US" dirty="0" smtClean="0"/>
            </a:br>
            <a:r>
              <a:rPr lang="en-US" sz="1000" dirty="0"/>
              <a:t>The</a:t>
            </a:r>
            <a:r>
              <a:rPr lang="en-US" sz="1000" u="sng" dirty="0"/>
              <a:t> </a:t>
            </a:r>
            <a:r>
              <a:rPr lang="en-US" sz="1000" i="1" u="sng" dirty="0"/>
              <a:t>restricted</a:t>
            </a:r>
            <a:r>
              <a:rPr lang="en-US" sz="1000" dirty="0"/>
              <a:t> fund balance category includes amounts that can be spent only for the specific purposes stipulated by constitution, external resource providers, or through enabling legislation. The</a:t>
            </a:r>
            <a:r>
              <a:rPr lang="en-US" sz="1000" u="sng" dirty="0"/>
              <a:t> </a:t>
            </a:r>
            <a:r>
              <a:rPr lang="en-US" sz="1000" i="1" u="sng" dirty="0" smtClean="0"/>
              <a:t>committed </a:t>
            </a:r>
            <a:r>
              <a:rPr lang="en-US" sz="1000" dirty="0" smtClean="0"/>
              <a:t>fund </a:t>
            </a:r>
            <a:r>
              <a:rPr lang="en-US" sz="1000" dirty="0"/>
              <a:t>balance classification includes amounts that can be used only for the specific purposes determined by a formal action of the government’s highest level of decision-making authority. Amounts in </a:t>
            </a:r>
            <a:r>
              <a:rPr lang="en-US" sz="1000" u="sng" dirty="0" smtClean="0"/>
              <a:t>the </a:t>
            </a:r>
            <a:r>
              <a:rPr lang="en-US" sz="1000" i="1" u="sng" dirty="0" smtClean="0"/>
              <a:t>assigned</a:t>
            </a:r>
            <a:r>
              <a:rPr lang="en-US" sz="1000" dirty="0"/>
              <a:t> fund balance classification are intended to be used by the government for specific purposes but do not meet the criteria to be classified as restricted or committed.</a:t>
            </a:r>
          </a:p>
        </p:txBody>
      </p:sp>
      <p:sp>
        <p:nvSpPr>
          <p:cNvPr id="3" name="Content Placeholder 2"/>
          <p:cNvSpPr>
            <a:spLocks noGrp="1"/>
          </p:cNvSpPr>
          <p:nvPr>
            <p:ph idx="1"/>
          </p:nvPr>
        </p:nvSpPr>
        <p:spPr>
          <a:xfrm>
            <a:off x="457200" y="1371600"/>
            <a:ext cx="8229600" cy="5486400"/>
          </a:xfrm>
        </p:spPr>
        <p:txBody>
          <a:bodyPr>
            <a:normAutofit fontScale="55000" lnSpcReduction="20000"/>
          </a:bodyPr>
          <a:lstStyle/>
          <a:p>
            <a:pPr>
              <a:lnSpc>
                <a:spcPct val="120000"/>
              </a:lnSpc>
            </a:pPr>
            <a:r>
              <a:rPr lang="en-US" dirty="0" smtClean="0"/>
              <a:t>Restricted Funds</a:t>
            </a:r>
          </a:p>
          <a:p>
            <a:pPr lvl="1">
              <a:lnSpc>
                <a:spcPct val="120000"/>
              </a:lnSpc>
            </a:pPr>
            <a:r>
              <a:rPr lang="en-US" dirty="0" smtClean="0"/>
              <a:t>Court Efficiency			$8,448</a:t>
            </a:r>
          </a:p>
          <a:p>
            <a:pPr lvl="1">
              <a:lnSpc>
                <a:spcPct val="120000"/>
              </a:lnSpc>
            </a:pPr>
            <a:r>
              <a:rPr lang="en-US" dirty="0" smtClean="0"/>
              <a:t>Court Security			$6,776</a:t>
            </a:r>
          </a:p>
          <a:p>
            <a:pPr lvl="1">
              <a:lnSpc>
                <a:spcPct val="120000"/>
              </a:lnSpc>
            </a:pPr>
            <a:r>
              <a:rPr lang="en-US" dirty="0" smtClean="0"/>
              <a:t>Court Technology			$21,344</a:t>
            </a:r>
          </a:p>
          <a:p>
            <a:pPr lvl="1">
              <a:lnSpc>
                <a:spcPct val="120000"/>
              </a:lnSpc>
            </a:pPr>
            <a:r>
              <a:rPr lang="en-US" dirty="0" smtClean="0"/>
              <a:t>Child Safety				$23,435</a:t>
            </a:r>
          </a:p>
          <a:p>
            <a:pPr lvl="1">
              <a:lnSpc>
                <a:spcPct val="120000"/>
              </a:lnSpc>
            </a:pPr>
            <a:r>
              <a:rPr lang="en-US" dirty="0" smtClean="0"/>
              <a:t>School Zone Crossing Guard		$39,361</a:t>
            </a:r>
          </a:p>
          <a:p>
            <a:pPr lvl="1">
              <a:lnSpc>
                <a:spcPct val="120000"/>
              </a:lnSpc>
            </a:pPr>
            <a:r>
              <a:rPr lang="en-US" dirty="0" smtClean="0"/>
              <a:t>Police Seizure				$22,429</a:t>
            </a:r>
          </a:p>
          <a:p>
            <a:pPr>
              <a:lnSpc>
                <a:spcPct val="120000"/>
              </a:lnSpc>
            </a:pPr>
            <a:r>
              <a:rPr lang="en-US" dirty="0" smtClean="0"/>
              <a:t>Assigned Funds (Proposed in accordance with GASB 54)</a:t>
            </a:r>
          </a:p>
          <a:p>
            <a:pPr lvl="1">
              <a:lnSpc>
                <a:spcPct val="120000"/>
              </a:lnSpc>
            </a:pPr>
            <a:r>
              <a:rPr lang="en-US" dirty="0" smtClean="0"/>
              <a:t>Bulldozer				$155,083</a:t>
            </a:r>
          </a:p>
          <a:p>
            <a:pPr lvl="1">
              <a:lnSpc>
                <a:spcPct val="120000"/>
              </a:lnSpc>
            </a:pPr>
            <a:r>
              <a:rPr lang="en-US" dirty="0" smtClean="0"/>
              <a:t>8 Liner Receipts			$162,787</a:t>
            </a:r>
          </a:p>
          <a:p>
            <a:pPr lvl="1">
              <a:lnSpc>
                <a:spcPct val="120000"/>
              </a:lnSpc>
            </a:pPr>
            <a:r>
              <a:rPr lang="en-US" dirty="0" smtClean="0"/>
              <a:t>EMS Donations			$14,377</a:t>
            </a:r>
          </a:p>
          <a:p>
            <a:pPr lvl="1">
              <a:lnSpc>
                <a:spcPct val="120000"/>
              </a:lnSpc>
            </a:pPr>
            <a:r>
              <a:rPr lang="en-US" dirty="0" smtClean="0"/>
              <a:t>Library Book Purchase			$17,686</a:t>
            </a:r>
          </a:p>
          <a:p>
            <a:pPr lvl="1">
              <a:lnSpc>
                <a:spcPct val="120000"/>
              </a:lnSpc>
            </a:pPr>
            <a:r>
              <a:rPr lang="en-US" dirty="0" smtClean="0"/>
              <a:t>Police Equipment Replacement		$12,156</a:t>
            </a:r>
          </a:p>
          <a:p>
            <a:pPr lvl="1">
              <a:lnSpc>
                <a:spcPct val="120000"/>
              </a:lnSpc>
            </a:pPr>
            <a:r>
              <a:rPr lang="en-US" dirty="0" smtClean="0"/>
              <a:t>Lazy V Rehab				$48,831</a:t>
            </a:r>
          </a:p>
          <a:p>
            <a:pPr lvl="1">
              <a:lnSpc>
                <a:spcPct val="120000"/>
              </a:lnSpc>
            </a:pPr>
            <a:r>
              <a:rPr lang="en-US" dirty="0" smtClean="0"/>
              <a:t>Library Building 			$21,688</a:t>
            </a:r>
          </a:p>
          <a:p>
            <a:pPr>
              <a:lnSpc>
                <a:spcPct val="120000"/>
              </a:lnSpc>
            </a:pPr>
            <a:r>
              <a:rPr lang="en-US" dirty="0" smtClean="0"/>
              <a:t>Unassigned Funds</a:t>
            </a:r>
          </a:p>
          <a:p>
            <a:pPr lvl="1">
              <a:lnSpc>
                <a:spcPct val="120000"/>
              </a:lnSpc>
            </a:pPr>
            <a:r>
              <a:rPr lang="en-US" dirty="0" smtClean="0"/>
              <a:t>Unreserved				</a:t>
            </a:r>
            <a:r>
              <a:rPr lang="en-US" u="sng" dirty="0" smtClean="0"/>
              <a:t>$908,815</a:t>
            </a:r>
          </a:p>
          <a:p>
            <a:pPr lvl="1">
              <a:buNone/>
            </a:pPr>
            <a:r>
              <a:rPr lang="en-US" dirty="0" smtClean="0">
                <a:solidFill>
                  <a:srgbClr val="FF0000"/>
                </a:solidFill>
              </a:rPr>
              <a:t>						</a:t>
            </a:r>
            <a:r>
              <a:rPr lang="en-US" dirty="0" smtClean="0"/>
              <a:t>$1,463,216</a:t>
            </a:r>
            <a:endParaRPr lang="en-US" dirty="0" smtClean="0">
              <a:solidFill>
                <a:srgbClr val="FF0000"/>
              </a:solidFill>
            </a:endParaRPr>
          </a:p>
          <a:p>
            <a:pPr lvl="1">
              <a:buNone/>
            </a:pPr>
            <a:endParaRPr lang="en-US" dirty="0" smtClean="0"/>
          </a:p>
          <a:p>
            <a:pPr lvl="1"/>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Water/Wastewater Fund Balance</a:t>
            </a:r>
            <a:br>
              <a:rPr lang="en-US" dirty="0" smtClean="0"/>
            </a:br>
            <a:r>
              <a:rPr lang="en-US" sz="1000" dirty="0">
                <a:solidFill>
                  <a:prstClr val="white"/>
                </a:solidFill>
              </a:rPr>
              <a:t>The</a:t>
            </a:r>
            <a:r>
              <a:rPr lang="en-US" sz="1000" u="sng" dirty="0">
                <a:solidFill>
                  <a:prstClr val="white"/>
                </a:solidFill>
              </a:rPr>
              <a:t> </a:t>
            </a:r>
            <a:r>
              <a:rPr lang="en-US" sz="1000" i="1" u="sng" dirty="0">
                <a:solidFill>
                  <a:prstClr val="white"/>
                </a:solidFill>
              </a:rPr>
              <a:t>restricted</a:t>
            </a:r>
            <a:r>
              <a:rPr lang="en-US" sz="1000" dirty="0">
                <a:solidFill>
                  <a:prstClr val="white"/>
                </a:solidFill>
              </a:rPr>
              <a:t> fund balance category includes amounts that can be spent only for the specific purposes stipulated by constitution, external resource providers, or through enabling legislation. The</a:t>
            </a:r>
            <a:r>
              <a:rPr lang="en-US" sz="1000" u="sng" dirty="0">
                <a:solidFill>
                  <a:prstClr val="white"/>
                </a:solidFill>
              </a:rPr>
              <a:t> </a:t>
            </a:r>
            <a:r>
              <a:rPr lang="en-US" sz="1000" i="1" u="sng" dirty="0">
                <a:solidFill>
                  <a:prstClr val="white"/>
                </a:solidFill>
              </a:rPr>
              <a:t>committed </a:t>
            </a:r>
            <a:r>
              <a:rPr lang="en-US" sz="1000" dirty="0">
                <a:solidFill>
                  <a:prstClr val="white"/>
                </a:solidFill>
              </a:rPr>
              <a:t>fund balance classification includes amounts that can be used only for the specific purposes determined by a formal action of the government’s highest level of decision-making authority. Amounts in </a:t>
            </a:r>
            <a:r>
              <a:rPr lang="en-US" sz="1000" u="sng" dirty="0">
                <a:solidFill>
                  <a:prstClr val="white"/>
                </a:solidFill>
              </a:rPr>
              <a:t>the </a:t>
            </a:r>
            <a:r>
              <a:rPr lang="en-US" sz="1000" i="1" u="sng" dirty="0">
                <a:solidFill>
                  <a:prstClr val="white"/>
                </a:solidFill>
              </a:rPr>
              <a:t>assigned</a:t>
            </a:r>
            <a:r>
              <a:rPr lang="en-US" sz="1000" dirty="0">
                <a:solidFill>
                  <a:prstClr val="white"/>
                </a:solidFill>
              </a:rPr>
              <a:t> fund balance classification are intended to be used by the government for specific purposes but do not meet the criteria to be classified as restricted or committed.</a:t>
            </a:r>
            <a:endParaRPr lang="en-US" sz="2200" dirty="0"/>
          </a:p>
        </p:txBody>
      </p:sp>
      <p:sp>
        <p:nvSpPr>
          <p:cNvPr id="3" name="Content Placeholder 2"/>
          <p:cNvSpPr>
            <a:spLocks noGrp="1"/>
          </p:cNvSpPr>
          <p:nvPr>
            <p:ph idx="1"/>
          </p:nvPr>
        </p:nvSpPr>
        <p:spPr>
          <a:xfrm>
            <a:off x="457200" y="1371600"/>
            <a:ext cx="8229600" cy="5486400"/>
          </a:xfrm>
        </p:spPr>
        <p:txBody>
          <a:bodyPr>
            <a:normAutofit/>
          </a:bodyPr>
          <a:lstStyle/>
          <a:p>
            <a:pPr marL="0" indent="0">
              <a:lnSpc>
                <a:spcPct val="120000"/>
              </a:lnSpc>
              <a:buNone/>
            </a:pPr>
            <a:endParaRPr lang="en-US" sz="1800" dirty="0" smtClean="0"/>
          </a:p>
          <a:p>
            <a:pPr>
              <a:lnSpc>
                <a:spcPct val="120000"/>
              </a:lnSpc>
            </a:pPr>
            <a:r>
              <a:rPr lang="en-US" sz="1800" dirty="0" smtClean="0"/>
              <a:t>Committed Funds</a:t>
            </a:r>
          </a:p>
          <a:p>
            <a:pPr lvl="1">
              <a:lnSpc>
                <a:spcPct val="120000"/>
              </a:lnSpc>
            </a:pPr>
            <a:r>
              <a:rPr lang="en-US" sz="1500" dirty="0" smtClean="0"/>
              <a:t>Golf Course Water Well			$21,857</a:t>
            </a:r>
          </a:p>
          <a:p>
            <a:pPr>
              <a:lnSpc>
                <a:spcPct val="120000"/>
              </a:lnSpc>
            </a:pPr>
            <a:r>
              <a:rPr lang="en-US" sz="1800" dirty="0" smtClean="0"/>
              <a:t/>
            </a:r>
            <a:br>
              <a:rPr lang="en-US" sz="1800" dirty="0" smtClean="0"/>
            </a:br>
            <a:r>
              <a:rPr lang="en-US" sz="1800" dirty="0" smtClean="0"/>
              <a:t>Assigned Funds (Proposed in accordance with GASB 54)</a:t>
            </a:r>
          </a:p>
          <a:p>
            <a:pPr lvl="1">
              <a:lnSpc>
                <a:spcPct val="120000"/>
              </a:lnSpc>
            </a:pPr>
            <a:r>
              <a:rPr lang="en-US" sz="1500" dirty="0"/>
              <a:t>Capital				$138,893</a:t>
            </a:r>
          </a:p>
          <a:p>
            <a:pPr lvl="1">
              <a:lnSpc>
                <a:spcPct val="120000"/>
              </a:lnSpc>
            </a:pPr>
            <a:r>
              <a:rPr lang="en-US" sz="1500" dirty="0" smtClean="0"/>
              <a:t>BFI W/WW Disposal			$246,483</a:t>
            </a:r>
          </a:p>
          <a:p>
            <a:pPr>
              <a:lnSpc>
                <a:spcPct val="120000"/>
              </a:lnSpc>
            </a:pPr>
            <a:r>
              <a:rPr lang="en-US" sz="1800" dirty="0" smtClean="0"/>
              <a:t/>
            </a:r>
            <a:br>
              <a:rPr lang="en-US" sz="1800" dirty="0" smtClean="0"/>
            </a:br>
            <a:r>
              <a:rPr lang="en-US" sz="1800" dirty="0" smtClean="0"/>
              <a:t>Unassigned Funds</a:t>
            </a:r>
          </a:p>
          <a:p>
            <a:pPr lvl="1">
              <a:lnSpc>
                <a:spcPct val="120000"/>
              </a:lnSpc>
            </a:pPr>
            <a:r>
              <a:rPr lang="en-US" sz="1500" dirty="0" smtClean="0"/>
              <a:t>Unreserved				</a:t>
            </a:r>
            <a:r>
              <a:rPr lang="en-US" sz="1500" u="sng" dirty="0" smtClean="0"/>
              <a:t>$655,180</a:t>
            </a:r>
          </a:p>
          <a:p>
            <a:pPr lvl="1">
              <a:buNone/>
            </a:pPr>
            <a:r>
              <a:rPr lang="en-US" sz="1500" dirty="0" smtClean="0">
                <a:solidFill>
                  <a:srgbClr val="FF0000"/>
                </a:solidFill>
              </a:rPr>
              <a:t>						</a:t>
            </a:r>
            <a:r>
              <a:rPr lang="en-US" sz="1500" dirty="0" smtClean="0"/>
              <a:t>$1,062,413</a:t>
            </a:r>
            <a:endParaRPr lang="en-US" sz="1500" dirty="0" smtClean="0">
              <a:solidFill>
                <a:srgbClr val="FF0000"/>
              </a:solidFill>
            </a:endParaRPr>
          </a:p>
          <a:p>
            <a:pPr lvl="1">
              <a:buNone/>
            </a:pPr>
            <a:endParaRPr lang="en-US" dirty="0" smtClean="0"/>
          </a:p>
          <a:p>
            <a:pPr lvl="1"/>
            <a:endParaRPr lang="en-US" dirty="0"/>
          </a:p>
        </p:txBody>
      </p:sp>
    </p:spTree>
    <p:extLst>
      <p:ext uri="{BB962C8B-B14F-4D97-AF65-F5344CB8AC3E}">
        <p14:creationId xmlns:p14="http://schemas.microsoft.com/office/powerpoint/2010/main" val="3449480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Special Fund Balance</a:t>
            </a:r>
            <a:br>
              <a:rPr lang="en-US" dirty="0" smtClean="0"/>
            </a:br>
            <a:r>
              <a:rPr lang="en-US" sz="1000" dirty="0">
                <a:solidFill>
                  <a:prstClr val="white"/>
                </a:solidFill>
              </a:rPr>
              <a:t>The</a:t>
            </a:r>
            <a:r>
              <a:rPr lang="en-US" sz="1000" u="sng" dirty="0">
                <a:solidFill>
                  <a:prstClr val="white"/>
                </a:solidFill>
              </a:rPr>
              <a:t> </a:t>
            </a:r>
            <a:r>
              <a:rPr lang="en-US" sz="1000" i="1" u="sng" dirty="0">
                <a:solidFill>
                  <a:prstClr val="white"/>
                </a:solidFill>
              </a:rPr>
              <a:t>restricted</a:t>
            </a:r>
            <a:r>
              <a:rPr lang="en-US" sz="1000" dirty="0">
                <a:solidFill>
                  <a:prstClr val="white"/>
                </a:solidFill>
              </a:rPr>
              <a:t> fund balance category includes amounts that can be spent only for the specific purposes stipulated by constitution, external resource providers, or through enabling legislation. The</a:t>
            </a:r>
            <a:r>
              <a:rPr lang="en-US" sz="1000" u="sng" dirty="0">
                <a:solidFill>
                  <a:prstClr val="white"/>
                </a:solidFill>
              </a:rPr>
              <a:t> </a:t>
            </a:r>
            <a:r>
              <a:rPr lang="en-US" sz="1000" i="1" u="sng" dirty="0">
                <a:solidFill>
                  <a:prstClr val="white"/>
                </a:solidFill>
              </a:rPr>
              <a:t>committed </a:t>
            </a:r>
            <a:r>
              <a:rPr lang="en-US" sz="1000" dirty="0">
                <a:solidFill>
                  <a:prstClr val="white"/>
                </a:solidFill>
              </a:rPr>
              <a:t>fund balance classification includes amounts that can be used only for the specific purposes determined by a formal action of the government’s highest level of decision-making authority. Amounts in </a:t>
            </a:r>
            <a:r>
              <a:rPr lang="en-US" sz="1000" u="sng" dirty="0">
                <a:solidFill>
                  <a:prstClr val="white"/>
                </a:solidFill>
              </a:rPr>
              <a:t>the </a:t>
            </a:r>
            <a:r>
              <a:rPr lang="en-US" sz="1000" i="1" u="sng" dirty="0">
                <a:solidFill>
                  <a:prstClr val="white"/>
                </a:solidFill>
              </a:rPr>
              <a:t>assigned</a:t>
            </a:r>
            <a:r>
              <a:rPr lang="en-US" sz="1000" dirty="0">
                <a:solidFill>
                  <a:prstClr val="white"/>
                </a:solidFill>
              </a:rPr>
              <a:t> fund balance classification are intended to be used by the government for specific purposes but do not meet the criteria to be classified as restricted or committed.</a:t>
            </a:r>
            <a:endParaRPr lang="en-US" sz="2200" dirty="0"/>
          </a:p>
        </p:txBody>
      </p:sp>
      <p:sp>
        <p:nvSpPr>
          <p:cNvPr id="3" name="Content Placeholder 2"/>
          <p:cNvSpPr>
            <a:spLocks noGrp="1"/>
          </p:cNvSpPr>
          <p:nvPr>
            <p:ph idx="1"/>
          </p:nvPr>
        </p:nvSpPr>
        <p:spPr>
          <a:xfrm>
            <a:off x="457200" y="1371600"/>
            <a:ext cx="8229600" cy="5486400"/>
          </a:xfrm>
        </p:spPr>
        <p:txBody>
          <a:bodyPr>
            <a:normAutofit/>
          </a:bodyPr>
          <a:lstStyle/>
          <a:p>
            <a:pPr marL="0" indent="0">
              <a:lnSpc>
                <a:spcPct val="120000"/>
              </a:lnSpc>
              <a:buNone/>
            </a:pPr>
            <a:endParaRPr lang="en-US" sz="1800" dirty="0" smtClean="0"/>
          </a:p>
          <a:p>
            <a:pPr>
              <a:lnSpc>
                <a:spcPct val="120000"/>
              </a:lnSpc>
            </a:pPr>
            <a:r>
              <a:rPr lang="en-US" sz="1800" dirty="0"/>
              <a:t>Restricted </a:t>
            </a:r>
            <a:r>
              <a:rPr lang="en-US" sz="1800" dirty="0" smtClean="0"/>
              <a:t>Funds</a:t>
            </a:r>
          </a:p>
          <a:p>
            <a:pPr lvl="1">
              <a:lnSpc>
                <a:spcPct val="120000"/>
              </a:lnSpc>
            </a:pPr>
            <a:r>
              <a:rPr lang="en-US" sz="1500" dirty="0" smtClean="0"/>
              <a:t>1986 </a:t>
            </a:r>
            <a:r>
              <a:rPr lang="en-US" sz="1500" dirty="0"/>
              <a:t>W/WW				$</a:t>
            </a:r>
            <a:r>
              <a:rPr lang="en-US" sz="1500" dirty="0" smtClean="0"/>
              <a:t>32,872</a:t>
            </a:r>
            <a:br>
              <a:rPr lang="en-US" sz="1500" dirty="0" smtClean="0"/>
            </a:br>
            <a:endParaRPr lang="en-US" sz="1500" dirty="0" smtClean="0"/>
          </a:p>
          <a:p>
            <a:pPr>
              <a:lnSpc>
                <a:spcPct val="120000"/>
              </a:lnSpc>
            </a:pPr>
            <a:r>
              <a:rPr lang="en-US" sz="1800" dirty="0" smtClean="0"/>
              <a:t>Assigned Funds </a:t>
            </a:r>
            <a:r>
              <a:rPr lang="en-US" sz="1800" dirty="0"/>
              <a:t>(Proposed in accordance with GASB 54</a:t>
            </a:r>
            <a:r>
              <a:rPr lang="en-US" sz="1800" dirty="0" smtClean="0"/>
              <a:t>)</a:t>
            </a:r>
          </a:p>
          <a:p>
            <a:pPr lvl="1">
              <a:lnSpc>
                <a:spcPct val="120000"/>
              </a:lnSpc>
            </a:pPr>
            <a:r>
              <a:rPr lang="en-US" sz="1500" dirty="0" smtClean="0"/>
              <a:t>Water Supply				$53,518</a:t>
            </a:r>
          </a:p>
          <a:p>
            <a:pPr lvl="1">
              <a:lnSpc>
                <a:spcPct val="120000"/>
              </a:lnSpc>
            </a:pPr>
            <a:r>
              <a:rPr lang="en-US" sz="1500" dirty="0" smtClean="0"/>
              <a:t>Fire Equipment Replacement		$316,817</a:t>
            </a:r>
          </a:p>
          <a:p>
            <a:pPr lvl="1">
              <a:lnSpc>
                <a:spcPct val="120000"/>
              </a:lnSpc>
            </a:pPr>
            <a:r>
              <a:rPr lang="en-US" sz="1500" dirty="0" smtClean="0"/>
              <a:t>Street Improvements			$71,840</a:t>
            </a:r>
          </a:p>
          <a:p>
            <a:pPr lvl="1">
              <a:lnSpc>
                <a:spcPct val="120000"/>
              </a:lnSpc>
            </a:pPr>
            <a:r>
              <a:rPr lang="en-US" sz="1500" dirty="0" smtClean="0"/>
              <a:t>Self Insurance				$130,088</a:t>
            </a:r>
          </a:p>
          <a:p>
            <a:pPr lvl="1">
              <a:lnSpc>
                <a:spcPct val="120000"/>
              </a:lnSpc>
            </a:pPr>
            <a:r>
              <a:rPr lang="en-US" sz="1500" dirty="0" smtClean="0"/>
              <a:t>Municipal Building			</a:t>
            </a:r>
            <a:r>
              <a:rPr lang="en-US" sz="1500" u="sng" dirty="0" smtClean="0"/>
              <a:t>$43,729</a:t>
            </a:r>
          </a:p>
          <a:p>
            <a:pPr lvl="1">
              <a:buNone/>
            </a:pPr>
            <a:r>
              <a:rPr lang="en-US" sz="1500" dirty="0" smtClean="0">
                <a:solidFill>
                  <a:srgbClr val="FF0000"/>
                </a:solidFill>
              </a:rPr>
              <a:t>						</a:t>
            </a:r>
            <a:r>
              <a:rPr lang="en-US" sz="1500" dirty="0" smtClean="0"/>
              <a:t>$678,864</a:t>
            </a:r>
            <a:endParaRPr lang="en-US" sz="1500" dirty="0" smtClean="0">
              <a:solidFill>
                <a:srgbClr val="FF0000"/>
              </a:solidFill>
            </a:endParaRPr>
          </a:p>
          <a:p>
            <a:pPr lvl="1">
              <a:buNone/>
            </a:pPr>
            <a:endParaRPr lang="en-US" dirty="0" smtClean="0"/>
          </a:p>
          <a:p>
            <a:pPr lvl="1"/>
            <a:endParaRPr lang="en-US" dirty="0"/>
          </a:p>
        </p:txBody>
      </p:sp>
    </p:spTree>
    <p:extLst>
      <p:ext uri="{BB962C8B-B14F-4D97-AF65-F5344CB8AC3E}">
        <p14:creationId xmlns:p14="http://schemas.microsoft.com/office/powerpoint/2010/main" val="1511521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General Fund</a:t>
            </a:r>
            <a:endParaRPr lang="en-US" dirty="0"/>
          </a:p>
        </p:txBody>
      </p:sp>
      <p:sp>
        <p:nvSpPr>
          <p:cNvPr id="3" name="Subtitle 2"/>
          <p:cNvSpPr>
            <a:spLocks noGrp="1"/>
          </p:cNvSpPr>
          <p:nvPr>
            <p:ph type="subTitle" idx="1"/>
          </p:nvPr>
        </p:nvSpPr>
        <p:spPr/>
        <p:txBody>
          <a:bodyPr/>
          <a:lstStyle/>
          <a:p>
            <a:r>
              <a:rPr lang="en-US" dirty="0" smtClean="0"/>
              <a:t>Revenue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Significant Revenue Changes</a:t>
            </a:r>
            <a:endParaRPr lang="en-US" dirty="0"/>
          </a:p>
        </p:txBody>
      </p:sp>
      <p:sp>
        <p:nvSpPr>
          <p:cNvPr id="3" name="Content Placeholder 2"/>
          <p:cNvSpPr>
            <a:spLocks noGrp="1"/>
          </p:cNvSpPr>
          <p:nvPr>
            <p:ph idx="1"/>
          </p:nvPr>
        </p:nvSpPr>
        <p:spPr>
          <a:xfrm>
            <a:off x="457200" y="1143000"/>
            <a:ext cx="8229600" cy="5562600"/>
          </a:xfrm>
        </p:spPr>
        <p:txBody>
          <a:bodyPr>
            <a:normAutofit/>
          </a:bodyPr>
          <a:lstStyle/>
          <a:p>
            <a:pPr>
              <a:lnSpc>
                <a:spcPct val="145000"/>
              </a:lnSpc>
            </a:pPr>
            <a:endParaRPr lang="en-US" sz="2800" dirty="0" smtClean="0"/>
          </a:p>
          <a:p>
            <a:pPr>
              <a:lnSpc>
                <a:spcPct val="145000"/>
              </a:lnSpc>
            </a:pPr>
            <a:r>
              <a:rPr lang="en-US" sz="2800" dirty="0" smtClean="0"/>
              <a:t>General Property revenue increased by $110,700</a:t>
            </a:r>
          </a:p>
          <a:p>
            <a:pPr>
              <a:lnSpc>
                <a:spcPct val="145000"/>
              </a:lnSpc>
            </a:pPr>
            <a:r>
              <a:rPr lang="en-US" sz="2800" dirty="0" smtClean="0"/>
              <a:t>RV Park revenue increased by $59,800</a:t>
            </a:r>
          </a:p>
          <a:p>
            <a:pPr>
              <a:lnSpc>
                <a:spcPct val="145000"/>
              </a:lnSpc>
            </a:pPr>
            <a:r>
              <a:rPr lang="en-US" sz="2800" dirty="0" smtClean="0"/>
              <a:t>EMS revenue increased by $250,000</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5510</TotalTime>
  <Words>1457</Words>
  <Application>Microsoft Office PowerPoint</Application>
  <PresentationFormat>On-screen Show (4:3)</PresentationFormat>
  <Paragraphs>672</Paragraphs>
  <Slides>45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Arial</vt:lpstr>
      <vt:lpstr>Calibri</vt:lpstr>
      <vt:lpstr>Times New Roman</vt:lpstr>
      <vt:lpstr>Office Theme</vt:lpstr>
      <vt:lpstr>City of Sinton Proposed Budget FY 2014/2015</vt:lpstr>
      <vt:lpstr>Elected Officials</vt:lpstr>
      <vt:lpstr>Key Staff</vt:lpstr>
      <vt:lpstr>City Holidays City Hall Closed</vt:lpstr>
      <vt:lpstr>General Fund Balance The restricted fund balance category includes amounts that can be spent only for the specific purposes stipulated by constitution, external resource providers, or through enabling legislation. The committed fund balance classification includes amounts that can be used only for the specific purposes determined by a formal action of the government’s highest level of decision-making authority. Amounts in the assigned fund balance classification are intended to be used by the government for specific purposes but do not meet the criteria to be classified as restricted or committed.</vt:lpstr>
      <vt:lpstr>Water/Wastewater Fund Balance The restricted fund balance category includes amounts that can be spent only for the specific purposes stipulated by constitution, external resource providers, or through enabling legislation. The committed fund balance classification includes amounts that can be used only for the specific purposes determined by a formal action of the government’s highest level of decision-making authority. Amounts in the assigned fund balance classification are intended to be used by the government for specific purposes but do not meet the criteria to be classified as restricted or committed.</vt:lpstr>
      <vt:lpstr>Special Fund Balance The restricted fund balance category includes amounts that can be spent only for the specific purposes stipulated by constitution, external resource providers, or through enabling legislation. The committed fund balance classification includes amounts that can be used only for the specific purposes determined by a formal action of the government’s highest level of decision-making authority. Amounts in the assigned fund balance classification are intended to be used by the government for specific purposes but do not meet the criteria to be classified as restricted or committed.</vt:lpstr>
      <vt:lpstr>General Fund</vt:lpstr>
      <vt:lpstr>Significant Revenue Changes</vt:lpstr>
      <vt:lpstr>Revenue Summary</vt:lpstr>
      <vt:lpstr>Historical Revenue Collection</vt:lpstr>
      <vt:lpstr>Revenue Sources  Total Revenue  $3,791,200</vt:lpstr>
      <vt:lpstr>Sales Tax History</vt:lpstr>
      <vt:lpstr>Sales Tax Evaluation</vt:lpstr>
      <vt:lpstr>Other Taxes</vt:lpstr>
      <vt:lpstr>Historical Net Taxable Value </vt:lpstr>
      <vt:lpstr>Historical M &amp; O Tax Rate</vt:lpstr>
      <vt:lpstr>Property Tax Bill Based on average home value of $65,738 (increase of 1.03%)</vt:lpstr>
      <vt:lpstr>Where the Taxes Go Total Average Tax Bill $2,177.01 </vt:lpstr>
      <vt:lpstr>Personnel Staffing – All Funds (Full Time Equivalents)</vt:lpstr>
      <vt:lpstr>Personnel Staffing – All Funds (Full Time Equivalents)</vt:lpstr>
      <vt:lpstr>Medical Insurance</vt:lpstr>
      <vt:lpstr>Medical Insurance Historical Increase &amp; Loss Ratio</vt:lpstr>
      <vt:lpstr>General Fund</vt:lpstr>
      <vt:lpstr>Significant Expenditure Change by Department</vt:lpstr>
      <vt:lpstr>Expenditures by Category Total GF Expenditures $3,781,209</vt:lpstr>
      <vt:lpstr>Expenditures by Department Total GF Expenditures $3,781,209</vt:lpstr>
      <vt:lpstr>Administration</vt:lpstr>
      <vt:lpstr>Police</vt:lpstr>
      <vt:lpstr>Fire</vt:lpstr>
      <vt:lpstr>Municipal Court</vt:lpstr>
      <vt:lpstr>Library</vt:lpstr>
      <vt:lpstr>Street</vt:lpstr>
      <vt:lpstr>Animal Control</vt:lpstr>
      <vt:lpstr>Parks &amp; Recreation</vt:lpstr>
      <vt:lpstr>EMS</vt:lpstr>
      <vt:lpstr>Inspections</vt:lpstr>
      <vt:lpstr>General Fund Summary</vt:lpstr>
      <vt:lpstr>Utility Fund</vt:lpstr>
      <vt:lpstr>Revenue Summary</vt:lpstr>
      <vt:lpstr>Revenue Summary - $ 2,094,357</vt:lpstr>
      <vt:lpstr>Utility Fund</vt:lpstr>
      <vt:lpstr>Water &amp; Wastewater</vt:lpstr>
      <vt:lpstr>Total Water/Wastewater Expenditures $1,751,852</vt:lpstr>
      <vt:lpstr>Utility Fund 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Fair Oaks Ranch Proposed Budget FY 2013/2014</dc:title>
  <dc:creator>User</dc:creator>
  <cp:lastModifiedBy>John Hobson</cp:lastModifiedBy>
  <cp:revision>385</cp:revision>
  <cp:lastPrinted>2014-09-09T16:23:58Z</cp:lastPrinted>
  <dcterms:created xsi:type="dcterms:W3CDTF">2013-07-15T13:51:07Z</dcterms:created>
  <dcterms:modified xsi:type="dcterms:W3CDTF">2014-09-11T18:08:19Z</dcterms:modified>
</cp:coreProperties>
</file>